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1" r:id="rId2"/>
    <p:sldId id="476" r:id="rId3"/>
    <p:sldId id="483" r:id="rId4"/>
    <p:sldId id="437" r:id="rId5"/>
    <p:sldId id="654" r:id="rId6"/>
    <p:sldId id="700" r:id="rId7"/>
    <p:sldId id="745" r:id="rId8"/>
    <p:sldId id="684" r:id="rId9"/>
    <p:sldId id="687" r:id="rId10"/>
    <p:sldId id="765" r:id="rId11"/>
    <p:sldId id="748" r:id="rId12"/>
    <p:sldId id="755" r:id="rId13"/>
    <p:sldId id="756" r:id="rId14"/>
    <p:sldId id="757" r:id="rId15"/>
    <p:sldId id="758" r:id="rId16"/>
    <p:sldId id="759" r:id="rId17"/>
    <p:sldId id="760" r:id="rId18"/>
    <p:sldId id="761" r:id="rId19"/>
    <p:sldId id="762" r:id="rId20"/>
    <p:sldId id="763" r:id="rId21"/>
    <p:sldId id="764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FF00"/>
    <a:srgbClr val="006600"/>
    <a:srgbClr val="860000"/>
    <a:srgbClr val="EE8E8E"/>
    <a:srgbClr val="595959"/>
    <a:srgbClr val="215968"/>
    <a:srgbClr val="2F7F95"/>
    <a:srgbClr val="A23F2E"/>
    <a:srgbClr val="457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7701" autoAdjust="0"/>
  </p:normalViewPr>
  <p:slideViewPr>
    <p:cSldViewPr snapToGrid="0">
      <p:cViewPr varScale="1">
        <p:scale>
          <a:sx n="107" d="100"/>
          <a:sy n="107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3.xlsm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5.xlsm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6.xlsm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0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54605759896486"/>
          <c:y val="0.10350399699532635"/>
          <c:w val="0.79485075651346904"/>
          <c:h val="0.774469908322597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nagyon</c:v>
                </c:pt>
              </c:strCache>
            </c:strRef>
          </c:tx>
          <c:spPr>
            <a:solidFill>
              <a:srgbClr val="21596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8</c:v>
                </c:pt>
                <c:pt idx="3" formatCode="0">
                  <c:v>15.3</c:v>
                </c:pt>
                <c:pt idx="4" formatCode="0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19-4256-9223-1493FB77C506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közepesen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Munka1!$C$2:$C$6</c:f>
              <c:numCache>
                <c:formatCode>General</c:formatCode>
                <c:ptCount val="5"/>
                <c:pt idx="0">
                  <c:v>30</c:v>
                </c:pt>
                <c:pt idx="1">
                  <c:v>31</c:v>
                </c:pt>
                <c:pt idx="2">
                  <c:v>28</c:v>
                </c:pt>
                <c:pt idx="3" formatCode="0">
                  <c:v>34.4</c:v>
                </c:pt>
                <c:pt idx="4" formatCode="0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19-4256-9223-1493FB77C506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egy kicsit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Munka1!$D$2:$D$6</c:f>
              <c:numCache>
                <c:formatCode>General</c:formatCode>
                <c:ptCount val="5"/>
                <c:pt idx="0">
                  <c:v>34</c:v>
                </c:pt>
                <c:pt idx="1">
                  <c:v>32</c:v>
                </c:pt>
                <c:pt idx="2">
                  <c:v>35</c:v>
                </c:pt>
                <c:pt idx="3" formatCode="0">
                  <c:v>28.9</c:v>
                </c:pt>
                <c:pt idx="4" formatCode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19-4256-9223-1493FB77C506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egyáltalán nem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Munka1!$E$2:$E$6</c:f>
              <c:numCache>
                <c:formatCode>General</c:formatCode>
                <c:ptCount val="5"/>
                <c:pt idx="0" formatCode="0">
                  <c:v>30</c:v>
                </c:pt>
                <c:pt idx="1">
                  <c:v>32</c:v>
                </c:pt>
                <c:pt idx="2">
                  <c:v>29</c:v>
                </c:pt>
                <c:pt idx="3" formatCode="0">
                  <c:v>21.4</c:v>
                </c:pt>
                <c:pt idx="4" formatCode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19-4256-9223-1493FB77C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71636864"/>
        <c:axId val="72182016"/>
      </c:barChart>
      <c:catAx>
        <c:axId val="71636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hu-HU"/>
          </a:p>
        </c:txPr>
        <c:crossAx val="72182016"/>
        <c:crosses val="autoZero"/>
        <c:auto val="1"/>
        <c:lblAlgn val="ctr"/>
        <c:lblOffset val="100"/>
        <c:noMultiLvlLbl val="0"/>
      </c:catAx>
      <c:valAx>
        <c:axId val="721820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hu-HU"/>
          </a:p>
        </c:txPr>
        <c:crossAx val="71636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723465645561442"/>
          <c:y val="1.3516864683412708E-2"/>
          <c:w val="0.72695024073111669"/>
          <c:h val="6.2527206681375569E-2"/>
        </c:manualLayout>
      </c:layout>
      <c:overlay val="0"/>
      <c:txPr>
        <a:bodyPr/>
        <a:lstStyle/>
        <a:p>
          <a:pPr>
            <a:defRPr sz="1800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2223514559262"/>
          <c:y val="8.6735679029117427E-2"/>
          <c:w val="0.69183496160202196"/>
          <c:h val="0.8855490648915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Gyakran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Ultrahang</c:v>
                </c:pt>
                <c:pt idx="1">
                  <c:v>Zshowtime</c:v>
                </c:pt>
                <c:pt idx="2">
                  <c:v>Megafonos influencerek</c:v>
                </c:pt>
                <c:pt idx="3">
                  <c:v>Fókuszcsoport</c:v>
                </c:pt>
                <c:pt idx="4">
                  <c:v>Pottyondi Edina</c:v>
                </c:pt>
                <c:pt idx="5">
                  <c:v>Friderikusz Podcast</c:v>
                </c:pt>
                <c:pt idx="6">
                  <c:v>Partizán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D-4295-A518-BD56123777C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Alkalmanként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Ultrahang</c:v>
                </c:pt>
                <c:pt idx="1">
                  <c:v>Zshowtime</c:v>
                </c:pt>
                <c:pt idx="2">
                  <c:v>Megafonos influencerek</c:v>
                </c:pt>
                <c:pt idx="3">
                  <c:v>Fókuszcsoport</c:v>
                </c:pt>
                <c:pt idx="4">
                  <c:v>Pottyondi Edina</c:v>
                </c:pt>
                <c:pt idx="5">
                  <c:v>Friderikusz Podcast</c:v>
                </c:pt>
                <c:pt idx="6">
                  <c:v>Partizán</c:v>
                </c:pt>
              </c:strCache>
            </c:strRef>
          </c:cat>
          <c:val>
            <c:numRef>
              <c:f>Munka1!$C$2:$C$8</c:f>
              <c:numCache>
                <c:formatCode>General</c:formatCode>
                <c:ptCount val="7"/>
                <c:pt idx="0">
                  <c:v>4</c:v>
                </c:pt>
                <c:pt idx="1">
                  <c:v>9</c:v>
                </c:pt>
                <c:pt idx="2">
                  <c:v>10</c:v>
                </c:pt>
                <c:pt idx="3">
                  <c:v>12</c:v>
                </c:pt>
                <c:pt idx="4">
                  <c:v>11</c:v>
                </c:pt>
                <c:pt idx="5">
                  <c:v>21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D-4295-A518-BD56123777C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Ultrahang</c:v>
                </c:pt>
                <c:pt idx="1">
                  <c:v>Zshowtime</c:v>
                </c:pt>
                <c:pt idx="2">
                  <c:v>Megafonos influencerek</c:v>
                </c:pt>
                <c:pt idx="3">
                  <c:v>Fókuszcsoport</c:v>
                </c:pt>
                <c:pt idx="4">
                  <c:v>Pottyondi Edina</c:v>
                </c:pt>
                <c:pt idx="5">
                  <c:v>Friderikusz Podcast</c:v>
                </c:pt>
                <c:pt idx="6">
                  <c:v>Partizán</c:v>
                </c:pt>
              </c:strCache>
            </c:strRef>
          </c:cat>
          <c:val>
            <c:numRef>
              <c:f>Munka1!$D$2:$D$8</c:f>
              <c:numCache>
                <c:formatCode>General</c:formatCode>
                <c:ptCount val="7"/>
                <c:pt idx="0">
                  <c:v>91</c:v>
                </c:pt>
                <c:pt idx="1">
                  <c:v>87</c:v>
                </c:pt>
                <c:pt idx="2">
                  <c:v>85</c:v>
                </c:pt>
                <c:pt idx="3">
                  <c:v>82</c:v>
                </c:pt>
                <c:pt idx="4">
                  <c:v>82</c:v>
                </c:pt>
                <c:pt idx="5">
                  <c:v>72</c:v>
                </c:pt>
                <c:pt idx="6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D-4295-A518-BD56123777C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Munka1!$A$2:$A$8</c:f>
              <c:strCache>
                <c:ptCount val="7"/>
                <c:pt idx="0">
                  <c:v>Ultrahang</c:v>
                </c:pt>
                <c:pt idx="1">
                  <c:v>Zshowtime</c:v>
                </c:pt>
                <c:pt idx="2">
                  <c:v>Megafonos influencerek</c:v>
                </c:pt>
                <c:pt idx="3">
                  <c:v>Fókuszcsoport</c:v>
                </c:pt>
                <c:pt idx="4">
                  <c:v>Pottyondi Edina</c:v>
                </c:pt>
                <c:pt idx="5">
                  <c:v>Friderikusz Podcast</c:v>
                </c:pt>
                <c:pt idx="6">
                  <c:v>Partizán</c:v>
                </c:pt>
              </c:strCache>
            </c:strRef>
          </c:cat>
          <c:val>
            <c:numRef>
              <c:f>Munka1!$E$2:$E$8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1-4671-8E10-2B1F336BE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5609984"/>
        <c:axId val="115613056"/>
      </c:barChart>
      <c:catAx>
        <c:axId val="115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13056"/>
        <c:crosses val="autoZero"/>
        <c:auto val="1"/>
        <c:lblAlgn val="ctr"/>
        <c:lblOffset val="100"/>
        <c:noMultiLvlLbl val="0"/>
      </c:catAx>
      <c:valAx>
        <c:axId val="11561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0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102423483099449"/>
          <c:y val="2.5661730743105567E-2"/>
          <c:w val="0.46000748906388383"/>
          <c:h val="4.9522176525102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48977178668571"/>
          <c:y val="9.1855303993477008E-2"/>
          <c:w val="0.8345315123566277"/>
          <c:h val="0.8804294378980802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az elsővel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2018</c:v>
                </c:pt>
                <c:pt idx="2">
                  <c:v>2020</c:v>
                </c:pt>
                <c:pt idx="3">
                  <c:v>2023</c:v>
                </c:pt>
              </c:numCache>
            </c:numRef>
          </c:cat>
          <c:val>
            <c:numRef>
              <c:f>Munka1!$B$2:$B$5</c:f>
              <c:numCache>
                <c:formatCode>0</c:formatCode>
                <c:ptCount val="4"/>
                <c:pt idx="0">
                  <c:v>37.990668802113689</c:v>
                </c:pt>
                <c:pt idx="1">
                  <c:v>33.695652173913047</c:v>
                </c:pt>
                <c:pt idx="2">
                  <c:v>26.1</c:v>
                </c:pt>
                <c:pt idx="3" formatCode="#,##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1-40E5-8E98-AE1D66F05F04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a másodikkal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2018</c:v>
                </c:pt>
                <c:pt idx="2">
                  <c:v>2020</c:v>
                </c:pt>
                <c:pt idx="3">
                  <c:v>2023</c:v>
                </c:pt>
              </c:numCache>
            </c:numRef>
          </c:cat>
          <c:val>
            <c:numRef>
              <c:f>Munka1!$C$2:$C$5</c:f>
              <c:numCache>
                <c:formatCode>0</c:formatCode>
                <c:ptCount val="4"/>
                <c:pt idx="0">
                  <c:v>62.009331197886311</c:v>
                </c:pt>
                <c:pt idx="1">
                  <c:v>66.304347826086953</c:v>
                </c:pt>
                <c:pt idx="2">
                  <c:v>73.900000000000006</c:v>
                </c:pt>
                <c:pt idx="3" formatCode="#,##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11-40E5-8E98-AE1D66F05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74707840"/>
        <c:axId val="174709760"/>
      </c:barChart>
      <c:catAx>
        <c:axId val="174707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4709760"/>
        <c:crosses val="autoZero"/>
        <c:auto val="1"/>
        <c:lblAlgn val="ctr"/>
        <c:lblOffset val="100"/>
        <c:noMultiLvlLbl val="0"/>
      </c:catAx>
      <c:valAx>
        <c:axId val="17470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470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675996216152318"/>
          <c:y val="1.7630326946836562E-2"/>
          <c:w val="0.41068357573607656"/>
          <c:h val="7.8700636105400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18972975600282"/>
          <c:y val="0.15675305897402297"/>
          <c:w val="0.69183496160202196"/>
          <c:h val="0.815531541909136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a Fidesznek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Munka1!$A$2:$A$12</c:f>
              <c:strCache>
                <c:ptCount val="11"/>
                <c:pt idx="0">
                  <c:v>60 éves vagy idősebb</c:v>
                </c:pt>
                <c:pt idx="1">
                  <c:v>50-59 éves</c:v>
                </c:pt>
                <c:pt idx="2">
                  <c:v>40-49 éves</c:v>
                </c:pt>
                <c:pt idx="3">
                  <c:v>30-39 éves</c:v>
                </c:pt>
                <c:pt idx="4">
                  <c:v>18-29 éves</c:v>
                </c:pt>
                <c:pt idx="5">
                  <c:v>ÉLETKOR</c:v>
                </c:pt>
                <c:pt idx="6">
                  <c:v>nincs pártja</c:v>
                </c:pt>
                <c:pt idx="7">
                  <c:v>ellenzéki</c:v>
                </c:pt>
                <c:pt idx="8">
                  <c:v>kormánypárti</c:v>
                </c:pt>
                <c:pt idx="9">
                  <c:v>PÁRTPREFERENCIA</c:v>
                </c:pt>
                <c:pt idx="10">
                  <c:v>SZAVAZÓKORÚ NÉPESSÉG</c:v>
                </c:pt>
              </c:strCache>
            </c:strRef>
          </c:cat>
          <c:val>
            <c:numRef>
              <c:f>Munka1!$B$2:$B$12</c:f>
              <c:numCache>
                <c:formatCode>General</c:formatCode>
                <c:ptCount val="11"/>
                <c:pt idx="0">
                  <c:v>86</c:v>
                </c:pt>
                <c:pt idx="1">
                  <c:v>86</c:v>
                </c:pt>
                <c:pt idx="2">
                  <c:v>89</c:v>
                </c:pt>
                <c:pt idx="3">
                  <c:v>90</c:v>
                </c:pt>
                <c:pt idx="4">
                  <c:v>91</c:v>
                </c:pt>
                <c:pt idx="6">
                  <c:v>91</c:v>
                </c:pt>
                <c:pt idx="7">
                  <c:v>98</c:v>
                </c:pt>
                <c:pt idx="8">
                  <c:v>76</c:v>
                </c:pt>
                <c:pt idx="10" formatCode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D-4295-A518-BD56123777C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az ellenzéknek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Munka1!$A$2:$A$12</c:f>
              <c:strCache>
                <c:ptCount val="11"/>
                <c:pt idx="0">
                  <c:v>60 éves vagy idősebb</c:v>
                </c:pt>
                <c:pt idx="1">
                  <c:v>50-59 éves</c:v>
                </c:pt>
                <c:pt idx="2">
                  <c:v>40-49 éves</c:v>
                </c:pt>
                <c:pt idx="3">
                  <c:v>30-39 éves</c:v>
                </c:pt>
                <c:pt idx="4">
                  <c:v>18-29 éves</c:v>
                </c:pt>
                <c:pt idx="5">
                  <c:v>ÉLETKOR</c:v>
                </c:pt>
                <c:pt idx="6">
                  <c:v>nincs pártja</c:v>
                </c:pt>
                <c:pt idx="7">
                  <c:v>ellenzéki</c:v>
                </c:pt>
                <c:pt idx="8">
                  <c:v>kormánypárti</c:v>
                </c:pt>
                <c:pt idx="9">
                  <c:v>PÁRTPREFERENCIA</c:v>
                </c:pt>
                <c:pt idx="10">
                  <c:v>SZAVAZÓKORÚ NÉPESSÉG</c:v>
                </c:pt>
              </c:strCache>
            </c:strRef>
          </c:cat>
          <c:val>
            <c:numRef>
              <c:f>Munka1!$C$2:$C$12</c:f>
              <c:numCache>
                <c:formatCode>General</c:formatCode>
                <c:ptCount val="11"/>
                <c:pt idx="0">
                  <c:v>8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12</c:v>
                </c:pt>
                <c:pt idx="10" formatCode="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D-4295-A518-BD56123777C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egyiknek sem, kiegyensúlyozott a média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Munka1!$A$2:$A$12</c:f>
              <c:strCache>
                <c:ptCount val="11"/>
                <c:pt idx="0">
                  <c:v>60 éves vagy idősebb</c:v>
                </c:pt>
                <c:pt idx="1">
                  <c:v>50-59 éves</c:v>
                </c:pt>
                <c:pt idx="2">
                  <c:v>40-49 éves</c:v>
                </c:pt>
                <c:pt idx="3">
                  <c:v>30-39 éves</c:v>
                </c:pt>
                <c:pt idx="4">
                  <c:v>18-29 éves</c:v>
                </c:pt>
                <c:pt idx="5">
                  <c:v>ÉLETKOR</c:v>
                </c:pt>
                <c:pt idx="6">
                  <c:v>nincs pártja</c:v>
                </c:pt>
                <c:pt idx="7">
                  <c:v>ellenzéki</c:v>
                </c:pt>
                <c:pt idx="8">
                  <c:v>kormánypárti</c:v>
                </c:pt>
                <c:pt idx="9">
                  <c:v>PÁRTPREFERENCIA</c:v>
                </c:pt>
                <c:pt idx="10">
                  <c:v>SZAVAZÓKORÚ NÉPESSÉG</c:v>
                </c:pt>
              </c:strCache>
            </c:strRef>
          </c:cat>
          <c:val>
            <c:numRef>
              <c:f>Munka1!$D$2:$D$12</c:f>
              <c:numCache>
                <c:formatCode>General</c:formatCode>
                <c:ptCount val="11"/>
                <c:pt idx="0">
                  <c:v>7</c:v>
                </c:pt>
                <c:pt idx="1">
                  <c:v>11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12</c:v>
                </c:pt>
                <c:pt idx="10" formatCode="0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D-4295-A518-BD5612377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5609984"/>
        <c:axId val="115613056"/>
      </c:barChart>
      <c:catAx>
        <c:axId val="115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13056"/>
        <c:crosses val="autoZero"/>
        <c:auto val="1"/>
        <c:lblAlgn val="ctr"/>
        <c:lblOffset val="100"/>
        <c:noMultiLvlLbl val="0"/>
      </c:catAx>
      <c:valAx>
        <c:axId val="11561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0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209840313908612"/>
          <c:y val="2.0091209390936747E-2"/>
          <c:w val="0.84183638167123442"/>
          <c:h val="9.09920717491474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03424237082677"/>
          <c:y val="0.14935025656946177"/>
          <c:w val="0.6779904149163507"/>
          <c:h val="0.8229347196325007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teljes mértékben elfogadhatónak tartja</c:v>
                </c:pt>
              </c:strCache>
            </c:strRef>
          </c:tx>
          <c:spPr>
            <a:solidFill>
              <a:srgbClr val="86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nincs pártja</c:v>
                </c:pt>
                <c:pt idx="1">
                  <c:v>ellenzéki</c:v>
                </c:pt>
                <c:pt idx="2">
                  <c:v>kormánypárti</c:v>
                </c:pt>
                <c:pt idx="3">
                  <c:v>PÁRTPREFERENCIA</c:v>
                </c:pt>
                <c:pt idx="4">
                  <c:v>TELJES NÉPESSÉG</c:v>
                </c:pt>
              </c:strCache>
            </c:strRef>
          </c:cat>
          <c:val>
            <c:numRef>
              <c:f>Munka1!$B$2:$B$6</c:f>
              <c:numCache>
                <c:formatCode>0</c:formatCode>
                <c:ptCount val="5"/>
                <c:pt idx="0">
                  <c:v>3</c:v>
                </c:pt>
                <c:pt idx="1">
                  <c:v>2</c:v>
                </c:pt>
                <c:pt idx="2">
                  <c:v>7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2-4A49-8F4A-5539F8407D3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elfogadhatónak tartja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nincs pártja</c:v>
                </c:pt>
                <c:pt idx="1">
                  <c:v>ellenzéki</c:v>
                </c:pt>
                <c:pt idx="2">
                  <c:v>kormánypárti</c:v>
                </c:pt>
                <c:pt idx="3">
                  <c:v>PÁRTPREFERENCIA</c:v>
                </c:pt>
                <c:pt idx="4">
                  <c:v>TELJES NÉPESSÉG</c:v>
                </c:pt>
              </c:strCache>
            </c:strRef>
          </c:cat>
          <c:val>
            <c:numRef>
              <c:f>Munka1!$C$2:$C$6</c:f>
              <c:numCache>
                <c:formatCode>0</c:formatCode>
                <c:ptCount val="5"/>
                <c:pt idx="0">
                  <c:v>14</c:v>
                </c:pt>
                <c:pt idx="1">
                  <c:v>14</c:v>
                </c:pt>
                <c:pt idx="2">
                  <c:v>25</c:v>
                </c:pt>
                <c:pt idx="4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A2-4A49-8F4A-5539F8407D3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inkább nem tartja elfogadhatónak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nincs pártja</c:v>
                </c:pt>
                <c:pt idx="1">
                  <c:v>ellenzéki</c:v>
                </c:pt>
                <c:pt idx="2">
                  <c:v>kormánypárti</c:v>
                </c:pt>
                <c:pt idx="3">
                  <c:v>PÁRTPREFERENCIA</c:v>
                </c:pt>
                <c:pt idx="4">
                  <c:v>TELJES NÉPESSÉG</c:v>
                </c:pt>
              </c:strCache>
            </c:strRef>
          </c:cat>
          <c:val>
            <c:numRef>
              <c:f>Munka1!$D$2:$D$6</c:f>
              <c:numCache>
                <c:formatCode>0</c:formatCode>
                <c:ptCount val="5"/>
                <c:pt idx="0">
                  <c:v>23</c:v>
                </c:pt>
                <c:pt idx="1">
                  <c:v>21</c:v>
                </c:pt>
                <c:pt idx="2">
                  <c:v>32</c:v>
                </c:pt>
                <c:pt idx="4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A2-4A49-8F4A-5539F8407D3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egyáltalán nem tartja elfogadhatónak</c:v>
                </c:pt>
              </c:strCache>
            </c:strRef>
          </c:tx>
          <c:spPr>
            <a:solidFill>
              <a:srgbClr val="21596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nincs pártja</c:v>
                </c:pt>
                <c:pt idx="1">
                  <c:v>ellenzéki</c:v>
                </c:pt>
                <c:pt idx="2">
                  <c:v>kormánypárti</c:v>
                </c:pt>
                <c:pt idx="3">
                  <c:v>PÁRTPREFERENCIA</c:v>
                </c:pt>
                <c:pt idx="4">
                  <c:v>TELJES NÉPESSÉG</c:v>
                </c:pt>
              </c:strCache>
            </c:strRef>
          </c:cat>
          <c:val>
            <c:numRef>
              <c:f>Munka1!$E$2:$E$6</c:f>
              <c:numCache>
                <c:formatCode>0</c:formatCode>
                <c:ptCount val="5"/>
                <c:pt idx="0">
                  <c:v>55</c:v>
                </c:pt>
                <c:pt idx="1">
                  <c:v>62</c:v>
                </c:pt>
                <c:pt idx="2">
                  <c:v>32</c:v>
                </c:pt>
                <c:pt idx="4">
                  <c:v>49.6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A2-4A49-8F4A-5539F8407D38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Munka1!$A$2:$A$6</c:f>
              <c:strCache>
                <c:ptCount val="5"/>
                <c:pt idx="0">
                  <c:v>nincs pártja</c:v>
                </c:pt>
                <c:pt idx="1">
                  <c:v>ellenzéki</c:v>
                </c:pt>
                <c:pt idx="2">
                  <c:v>kormánypárti</c:v>
                </c:pt>
                <c:pt idx="3">
                  <c:v>PÁRTPREFERENCIA</c:v>
                </c:pt>
                <c:pt idx="4">
                  <c:v>TELJES NÉPESSÉG</c:v>
                </c:pt>
              </c:strCache>
            </c:strRef>
          </c:cat>
          <c:val>
            <c:numRef>
              <c:f>Munka1!$F$2:$F$6</c:f>
              <c:numCache>
                <c:formatCode>0</c:formatCode>
                <c:ptCount val="5"/>
                <c:pt idx="0">
                  <c:v>6</c:v>
                </c:pt>
                <c:pt idx="1">
                  <c:v>1</c:v>
                </c:pt>
                <c:pt idx="2">
                  <c:v>4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2-4AFB-9CCF-797821491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184786304"/>
        <c:axId val="184800384"/>
      </c:barChart>
      <c:catAx>
        <c:axId val="18478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4800384"/>
        <c:crosses val="autoZero"/>
        <c:auto val="1"/>
        <c:lblAlgn val="ctr"/>
        <c:lblOffset val="100"/>
        <c:tickLblSkip val="1"/>
        <c:noMultiLvlLbl val="0"/>
      </c:catAx>
      <c:valAx>
        <c:axId val="184800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478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6800824740527804E-2"/>
          <c:y val="0"/>
          <c:w val="0.93424102149851584"/>
          <c:h val="0.10846179712601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18972975600282"/>
          <c:y val="0.12814301918694893"/>
          <c:w val="0.69183496160202196"/>
          <c:h val="0.844141705042662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nagyon jellemző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diploma</c:v>
                </c:pt>
                <c:pt idx="1">
                  <c:v>érettségi</c:v>
                </c:pt>
                <c:pt idx="2">
                  <c:v>szakmunkásképző, szakiskola</c:v>
                </c:pt>
                <c:pt idx="3">
                  <c:v>legfeljebb 8 osztály</c:v>
                </c:pt>
                <c:pt idx="4">
                  <c:v>ISKOLAI VÉGZETTSÉG</c:v>
                </c:pt>
                <c:pt idx="5">
                  <c:v>nincs pártja</c:v>
                </c:pt>
                <c:pt idx="6">
                  <c:v>ellenzéki</c:v>
                </c:pt>
                <c:pt idx="7">
                  <c:v>kormánypárti</c:v>
                </c:pt>
                <c:pt idx="8">
                  <c:v>PÁRTPREFERENCIA</c:v>
                </c:pt>
                <c:pt idx="9">
                  <c:v>TELJES NÉPESSÉG</c:v>
                </c:pt>
              </c:strCache>
            </c:strRef>
          </c:cat>
          <c:val>
            <c:numRef>
              <c:f>Munka1!$B$2:$B$11</c:f>
              <c:numCache>
                <c:formatCode>0</c:formatCode>
                <c:ptCount val="10"/>
                <c:pt idx="0">
                  <c:v>77</c:v>
                </c:pt>
                <c:pt idx="1">
                  <c:v>63</c:v>
                </c:pt>
                <c:pt idx="2">
                  <c:v>64</c:v>
                </c:pt>
                <c:pt idx="3">
                  <c:v>47</c:v>
                </c:pt>
                <c:pt idx="5" formatCode="#,##0">
                  <c:v>67</c:v>
                </c:pt>
                <c:pt idx="6" formatCode="#,##0">
                  <c:v>82</c:v>
                </c:pt>
                <c:pt idx="7" formatCode="#,##0">
                  <c:v>41</c:v>
                </c:pt>
                <c:pt idx="9" formatCode="#,##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D-4295-A518-BD56123777C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előfordul, de nem jellemző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diploma</c:v>
                </c:pt>
                <c:pt idx="1">
                  <c:v>érettségi</c:v>
                </c:pt>
                <c:pt idx="2">
                  <c:v>szakmunkásképző, szakiskola</c:v>
                </c:pt>
                <c:pt idx="3">
                  <c:v>legfeljebb 8 osztály</c:v>
                </c:pt>
                <c:pt idx="4">
                  <c:v>ISKOLAI VÉGZETTSÉG</c:v>
                </c:pt>
                <c:pt idx="5">
                  <c:v>nincs pártja</c:v>
                </c:pt>
                <c:pt idx="6">
                  <c:v>ellenzéki</c:v>
                </c:pt>
                <c:pt idx="7">
                  <c:v>kormánypárti</c:v>
                </c:pt>
                <c:pt idx="8">
                  <c:v>PÁRTPREFERENCIA</c:v>
                </c:pt>
                <c:pt idx="9">
                  <c:v>TELJES NÉPESSÉG</c:v>
                </c:pt>
              </c:strCache>
            </c:strRef>
          </c:cat>
          <c:val>
            <c:numRef>
              <c:f>Munka1!$C$2:$C$11</c:f>
              <c:numCache>
                <c:formatCode>0</c:formatCode>
                <c:ptCount val="10"/>
                <c:pt idx="0">
                  <c:v>20</c:v>
                </c:pt>
                <c:pt idx="1">
                  <c:v>34</c:v>
                </c:pt>
                <c:pt idx="2">
                  <c:v>32</c:v>
                </c:pt>
                <c:pt idx="3">
                  <c:v>38</c:v>
                </c:pt>
                <c:pt idx="5" formatCode="#,##0">
                  <c:v>26</c:v>
                </c:pt>
                <c:pt idx="6" formatCode="#,##0">
                  <c:v>16</c:v>
                </c:pt>
                <c:pt idx="7" formatCode="#,##0">
                  <c:v>51</c:v>
                </c:pt>
                <c:pt idx="9" formatCode="#,##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D-4295-A518-BD56123777C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 nem fordul elő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diploma</c:v>
                </c:pt>
                <c:pt idx="1">
                  <c:v>érettségi</c:v>
                </c:pt>
                <c:pt idx="2">
                  <c:v>szakmunkásképző, szakiskola</c:v>
                </c:pt>
                <c:pt idx="3">
                  <c:v>legfeljebb 8 osztály</c:v>
                </c:pt>
                <c:pt idx="4">
                  <c:v>ISKOLAI VÉGZETTSÉG</c:v>
                </c:pt>
                <c:pt idx="5">
                  <c:v>nincs pártja</c:v>
                </c:pt>
                <c:pt idx="6">
                  <c:v>ellenzéki</c:v>
                </c:pt>
                <c:pt idx="7">
                  <c:v>kormánypárti</c:v>
                </c:pt>
                <c:pt idx="8">
                  <c:v>PÁRTPREFERENCIA</c:v>
                </c:pt>
                <c:pt idx="9">
                  <c:v>TELJES NÉPESSÉG</c:v>
                </c:pt>
              </c:strCache>
            </c:strRef>
          </c:cat>
          <c:val>
            <c:numRef>
              <c:f>Munka1!$D$2:$D$11</c:f>
              <c:numCache>
                <c:formatCode>0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5" formatCode="#,##0">
                  <c:v>2</c:v>
                </c:pt>
                <c:pt idx="7" formatCode="#,##0">
                  <c:v>2</c:v>
                </c:pt>
                <c:pt idx="9" formatCode="#,##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D-4295-A518-BD56123777C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Munka1!$A$2:$A$11</c:f>
              <c:strCache>
                <c:ptCount val="10"/>
                <c:pt idx="0">
                  <c:v>diploma</c:v>
                </c:pt>
                <c:pt idx="1">
                  <c:v>érettségi</c:v>
                </c:pt>
                <c:pt idx="2">
                  <c:v>szakmunkásképző, szakiskola</c:v>
                </c:pt>
                <c:pt idx="3">
                  <c:v>legfeljebb 8 osztály</c:v>
                </c:pt>
                <c:pt idx="4">
                  <c:v>ISKOLAI VÉGZETTSÉG</c:v>
                </c:pt>
                <c:pt idx="5">
                  <c:v>nincs pártja</c:v>
                </c:pt>
                <c:pt idx="6">
                  <c:v>ellenzéki</c:v>
                </c:pt>
                <c:pt idx="7">
                  <c:v>kormánypárti</c:v>
                </c:pt>
                <c:pt idx="8">
                  <c:v>PÁRTPREFERENCIA</c:v>
                </c:pt>
                <c:pt idx="9">
                  <c:v>TELJES NÉPESSÉG</c:v>
                </c:pt>
              </c:strCache>
            </c:strRef>
          </c:cat>
          <c:val>
            <c:numRef>
              <c:f>Munka1!$E$2:$E$11</c:f>
              <c:numCache>
                <c:formatCode>0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10</c:v>
                </c:pt>
                <c:pt idx="5" formatCode="#,##0">
                  <c:v>5</c:v>
                </c:pt>
                <c:pt idx="6" formatCode="#,##0">
                  <c:v>1</c:v>
                </c:pt>
                <c:pt idx="7" formatCode="#,##0">
                  <c:v>6</c:v>
                </c:pt>
                <c:pt idx="9" formatCode="#,##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2D-4295-A518-BD5612377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5609984"/>
        <c:axId val="115613056"/>
      </c:barChart>
      <c:catAx>
        <c:axId val="115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13056"/>
        <c:crosses val="autoZero"/>
        <c:auto val="1"/>
        <c:lblAlgn val="ctr"/>
        <c:lblOffset val="100"/>
        <c:noMultiLvlLbl val="0"/>
      </c:catAx>
      <c:valAx>
        <c:axId val="11561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0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27406310685539"/>
          <c:y val="2.0091209390936747E-2"/>
          <c:w val="0.83119415374176664"/>
          <c:h val="9.09920717491474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25590551181124"/>
          <c:y val="2.855340129874032E-2"/>
          <c:w val="0.7291506800286327"/>
          <c:h val="0.896775059901847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rgbClr val="215968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FFFF00"/>
                    </a:solidFill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Munka1!$A$2:$A$14</c:f>
              <c:strCache>
                <c:ptCount val="13"/>
                <c:pt idx="0">
                  <c:v>origo.hu</c:v>
                </c:pt>
                <c:pt idx="1">
                  <c:v>TV2</c:v>
                </c:pt>
                <c:pt idx="2">
                  <c:v>megyei napilapok</c:v>
                </c:pt>
                <c:pt idx="3">
                  <c:v>m1</c:v>
                </c:pt>
                <c:pt idx="4">
                  <c:v>Kossuth Rádió</c:v>
                </c:pt>
                <c:pt idx="5">
                  <c:v>Hír TV</c:v>
                </c:pt>
                <c:pt idx="6">
                  <c:v>index.hu</c:v>
                </c:pt>
                <c:pt idx="7">
                  <c:v>444.hu</c:v>
                </c:pt>
                <c:pt idx="8">
                  <c:v>24.hu</c:v>
                </c:pt>
                <c:pt idx="9">
                  <c:v>ATV</c:v>
                </c:pt>
                <c:pt idx="10">
                  <c:v>telex.hu</c:v>
                </c:pt>
                <c:pt idx="11">
                  <c:v>HVG</c:v>
                </c:pt>
                <c:pt idx="12">
                  <c:v>RTL Klub</c:v>
                </c:pt>
              </c:strCache>
            </c:strRef>
          </c:cat>
          <c:val>
            <c:numRef>
              <c:f>Munka1!$B$2:$B$14</c:f>
              <c:numCache>
                <c:formatCode>0</c:formatCode>
                <c:ptCount val="13"/>
                <c:pt idx="0">
                  <c:v>37.520499999999998</c:v>
                </c:pt>
                <c:pt idx="1">
                  <c:v>38.919400000000003</c:v>
                </c:pt>
                <c:pt idx="2">
                  <c:v>40.018300000000004</c:v>
                </c:pt>
                <c:pt idx="3">
                  <c:v>40.466299999999997</c:v>
                </c:pt>
                <c:pt idx="4">
                  <c:v>43.471899999999998</c:v>
                </c:pt>
                <c:pt idx="5">
                  <c:v>43.882599999999996</c:v>
                </c:pt>
                <c:pt idx="6">
                  <c:v>44.674300000000002</c:v>
                </c:pt>
                <c:pt idx="7">
                  <c:v>49.038400000000003</c:v>
                </c:pt>
                <c:pt idx="8">
                  <c:v>50.689300000000003</c:v>
                </c:pt>
                <c:pt idx="9">
                  <c:v>51.158099999999997</c:v>
                </c:pt>
                <c:pt idx="10">
                  <c:v>52.9</c:v>
                </c:pt>
                <c:pt idx="11">
                  <c:v>54.066299999999998</c:v>
                </c:pt>
                <c:pt idx="12">
                  <c:v>54.281300000000002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B-4AD0-8322-C4B03F0DD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155214592"/>
        <c:axId val="155250688"/>
      </c:barChart>
      <c:catAx>
        <c:axId val="15521459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55250688"/>
        <c:crosses val="autoZero"/>
        <c:auto val="1"/>
        <c:lblAlgn val="ctr"/>
        <c:lblOffset val="100"/>
        <c:noMultiLvlLbl val="0"/>
      </c:catAx>
      <c:valAx>
        <c:axId val="155250688"/>
        <c:scaling>
          <c:orientation val="minMax"/>
          <c:max val="100"/>
          <c:min val="0"/>
        </c:scaling>
        <c:delete val="1"/>
        <c:axPos val="b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0" sourceLinked="1"/>
        <c:majorTickMark val="out"/>
        <c:minorTickMark val="none"/>
        <c:tickLblPos val="none"/>
        <c:crossAx val="15521459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49642970713504"/>
          <c:y val="2.8764389035742584E-2"/>
          <c:w val="0.66773432063142513"/>
          <c:h val="0.8863176860835377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5 - teljes mértékben hiteles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Munka1!$A$2:$A$14</c:f>
              <c:strCache>
                <c:ptCount val="13"/>
                <c:pt idx="0">
                  <c:v>origo.hu</c:v>
                </c:pt>
                <c:pt idx="1">
                  <c:v>TV2</c:v>
                </c:pt>
                <c:pt idx="2">
                  <c:v>megyei napilapok</c:v>
                </c:pt>
                <c:pt idx="3">
                  <c:v>m1</c:v>
                </c:pt>
                <c:pt idx="4">
                  <c:v>Kossuth Rádió</c:v>
                </c:pt>
                <c:pt idx="5">
                  <c:v>Hír TV</c:v>
                </c:pt>
                <c:pt idx="6">
                  <c:v>index.hu</c:v>
                </c:pt>
                <c:pt idx="7">
                  <c:v>444.hu</c:v>
                </c:pt>
                <c:pt idx="8">
                  <c:v>24.hu</c:v>
                </c:pt>
                <c:pt idx="9">
                  <c:v>ATV</c:v>
                </c:pt>
                <c:pt idx="10">
                  <c:v>telex.hu</c:v>
                </c:pt>
                <c:pt idx="11">
                  <c:v>HVG</c:v>
                </c:pt>
                <c:pt idx="12">
                  <c:v>RTL Klub</c:v>
                </c:pt>
              </c:strCache>
            </c:strRef>
          </c:cat>
          <c:val>
            <c:numRef>
              <c:f>Munka1!$B$2:$B$14</c:f>
              <c:numCache>
                <c:formatCode>General</c:formatCode>
                <c:ptCount val="13"/>
                <c:pt idx="0">
                  <c:v>5</c:v>
                </c:pt>
                <c:pt idx="1">
                  <c:v>9</c:v>
                </c:pt>
                <c:pt idx="2">
                  <c:v>6</c:v>
                </c:pt>
                <c:pt idx="3">
                  <c:v>14</c:v>
                </c:pt>
                <c:pt idx="4">
                  <c:v>15</c:v>
                </c:pt>
                <c:pt idx="5">
                  <c:v>14</c:v>
                </c:pt>
                <c:pt idx="6">
                  <c:v>5</c:v>
                </c:pt>
                <c:pt idx="7">
                  <c:v>11</c:v>
                </c:pt>
                <c:pt idx="8">
                  <c:v>9</c:v>
                </c:pt>
                <c:pt idx="9">
                  <c:v>13</c:v>
                </c:pt>
                <c:pt idx="10">
                  <c:v>13</c:v>
                </c:pt>
                <c:pt idx="11">
                  <c:v>11</c:v>
                </c:pt>
                <c:pt idx="1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2-4A49-8F4A-5539F8407D3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Munka1!$A$2:$A$14</c:f>
              <c:strCache>
                <c:ptCount val="13"/>
                <c:pt idx="0">
                  <c:v>origo.hu</c:v>
                </c:pt>
                <c:pt idx="1">
                  <c:v>TV2</c:v>
                </c:pt>
                <c:pt idx="2">
                  <c:v>megyei napilapok</c:v>
                </c:pt>
                <c:pt idx="3">
                  <c:v>m1</c:v>
                </c:pt>
                <c:pt idx="4">
                  <c:v>Kossuth Rádió</c:v>
                </c:pt>
                <c:pt idx="5">
                  <c:v>Hír TV</c:v>
                </c:pt>
                <c:pt idx="6">
                  <c:v>index.hu</c:v>
                </c:pt>
                <c:pt idx="7">
                  <c:v>444.hu</c:v>
                </c:pt>
                <c:pt idx="8">
                  <c:v>24.hu</c:v>
                </c:pt>
                <c:pt idx="9">
                  <c:v>ATV</c:v>
                </c:pt>
                <c:pt idx="10">
                  <c:v>telex.hu</c:v>
                </c:pt>
                <c:pt idx="11">
                  <c:v>HVG</c:v>
                </c:pt>
                <c:pt idx="12">
                  <c:v>RTL Klub</c:v>
                </c:pt>
              </c:strCache>
            </c:strRef>
          </c:cat>
          <c:val>
            <c:numRef>
              <c:f>Munka1!$C$2:$C$14</c:f>
              <c:numCache>
                <c:formatCode>General</c:formatCode>
                <c:ptCount val="13"/>
                <c:pt idx="0">
                  <c:v>13</c:v>
                </c:pt>
                <c:pt idx="1">
                  <c:v>15</c:v>
                </c:pt>
                <c:pt idx="2">
                  <c:v>14</c:v>
                </c:pt>
                <c:pt idx="3">
                  <c:v>17</c:v>
                </c:pt>
                <c:pt idx="4">
                  <c:v>13</c:v>
                </c:pt>
                <c:pt idx="5">
                  <c:v>15</c:v>
                </c:pt>
                <c:pt idx="6">
                  <c:v>14</c:v>
                </c:pt>
                <c:pt idx="7">
                  <c:v>18</c:v>
                </c:pt>
                <c:pt idx="8">
                  <c:v>18</c:v>
                </c:pt>
                <c:pt idx="9">
                  <c:v>22</c:v>
                </c:pt>
                <c:pt idx="10">
                  <c:v>19</c:v>
                </c:pt>
                <c:pt idx="11">
                  <c:v>23</c:v>
                </c:pt>
                <c:pt idx="1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A2-4A49-8F4A-5539F8407D3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Munka1!$A$2:$A$14</c:f>
              <c:strCache>
                <c:ptCount val="13"/>
                <c:pt idx="0">
                  <c:v>origo.hu</c:v>
                </c:pt>
                <c:pt idx="1">
                  <c:v>TV2</c:v>
                </c:pt>
                <c:pt idx="2">
                  <c:v>megyei napilapok</c:v>
                </c:pt>
                <c:pt idx="3">
                  <c:v>m1</c:v>
                </c:pt>
                <c:pt idx="4">
                  <c:v>Kossuth Rádió</c:v>
                </c:pt>
                <c:pt idx="5">
                  <c:v>Hír TV</c:v>
                </c:pt>
                <c:pt idx="6">
                  <c:v>index.hu</c:v>
                </c:pt>
                <c:pt idx="7">
                  <c:v>444.hu</c:v>
                </c:pt>
                <c:pt idx="8">
                  <c:v>24.hu</c:v>
                </c:pt>
                <c:pt idx="9">
                  <c:v>ATV</c:v>
                </c:pt>
                <c:pt idx="10">
                  <c:v>telex.hu</c:v>
                </c:pt>
                <c:pt idx="11">
                  <c:v>HVG</c:v>
                </c:pt>
                <c:pt idx="12">
                  <c:v>RTL Klub</c:v>
                </c:pt>
              </c:strCache>
            </c:strRef>
          </c:cat>
          <c:val>
            <c:numRef>
              <c:f>Munka1!$D$2:$D$14</c:f>
              <c:numCache>
                <c:formatCode>General</c:formatCode>
                <c:ptCount val="13"/>
                <c:pt idx="0">
                  <c:v>26</c:v>
                </c:pt>
                <c:pt idx="1">
                  <c:v>25</c:v>
                </c:pt>
                <c:pt idx="2">
                  <c:v>25</c:v>
                </c:pt>
                <c:pt idx="3">
                  <c:v>17</c:v>
                </c:pt>
                <c:pt idx="4">
                  <c:v>20</c:v>
                </c:pt>
                <c:pt idx="5">
                  <c:v>23</c:v>
                </c:pt>
                <c:pt idx="6">
                  <c:v>33</c:v>
                </c:pt>
                <c:pt idx="7">
                  <c:v>26</c:v>
                </c:pt>
                <c:pt idx="8">
                  <c:v>31</c:v>
                </c:pt>
                <c:pt idx="9">
                  <c:v>30</c:v>
                </c:pt>
                <c:pt idx="10">
                  <c:v>24</c:v>
                </c:pt>
                <c:pt idx="11">
                  <c:v>29</c:v>
                </c:pt>
                <c:pt idx="1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A2-4A49-8F4A-5539F8407D3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Munka1!$A$2:$A$14</c:f>
              <c:strCache>
                <c:ptCount val="13"/>
                <c:pt idx="0">
                  <c:v>origo.hu</c:v>
                </c:pt>
                <c:pt idx="1">
                  <c:v>TV2</c:v>
                </c:pt>
                <c:pt idx="2">
                  <c:v>megyei napilapok</c:v>
                </c:pt>
                <c:pt idx="3">
                  <c:v>m1</c:v>
                </c:pt>
                <c:pt idx="4">
                  <c:v>Kossuth Rádió</c:v>
                </c:pt>
                <c:pt idx="5">
                  <c:v>Hír TV</c:v>
                </c:pt>
                <c:pt idx="6">
                  <c:v>index.hu</c:v>
                </c:pt>
                <c:pt idx="7">
                  <c:v>444.hu</c:v>
                </c:pt>
                <c:pt idx="8">
                  <c:v>24.hu</c:v>
                </c:pt>
                <c:pt idx="9">
                  <c:v>ATV</c:v>
                </c:pt>
                <c:pt idx="10">
                  <c:v>telex.hu</c:v>
                </c:pt>
                <c:pt idx="11">
                  <c:v>HVG</c:v>
                </c:pt>
                <c:pt idx="12">
                  <c:v>RTL Klub</c:v>
                </c:pt>
              </c:strCache>
            </c:strRef>
          </c:cat>
          <c:val>
            <c:numRef>
              <c:f>Munka1!$E$2:$E$14</c:f>
              <c:numCache>
                <c:formatCode>General</c:formatCode>
                <c:ptCount val="13"/>
                <c:pt idx="0">
                  <c:v>14</c:v>
                </c:pt>
                <c:pt idx="1">
                  <c:v>18</c:v>
                </c:pt>
                <c:pt idx="2">
                  <c:v>16</c:v>
                </c:pt>
                <c:pt idx="3">
                  <c:v>12</c:v>
                </c:pt>
                <c:pt idx="4">
                  <c:v>11</c:v>
                </c:pt>
                <c:pt idx="5">
                  <c:v>13</c:v>
                </c:pt>
                <c:pt idx="6">
                  <c:v>17</c:v>
                </c:pt>
                <c:pt idx="7">
                  <c:v>14</c:v>
                </c:pt>
                <c:pt idx="8">
                  <c:v>13</c:v>
                </c:pt>
                <c:pt idx="9">
                  <c:v>14</c:v>
                </c:pt>
                <c:pt idx="10">
                  <c:v>13</c:v>
                </c:pt>
                <c:pt idx="11">
                  <c:v>12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A2-4A49-8F4A-5539F8407D38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1 - egyáltalán nem hiteles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Munka1!$A$2:$A$14</c:f>
              <c:strCache>
                <c:ptCount val="13"/>
                <c:pt idx="0">
                  <c:v>origo.hu</c:v>
                </c:pt>
                <c:pt idx="1">
                  <c:v>TV2</c:v>
                </c:pt>
                <c:pt idx="2">
                  <c:v>megyei napilapok</c:v>
                </c:pt>
                <c:pt idx="3">
                  <c:v>m1</c:v>
                </c:pt>
                <c:pt idx="4">
                  <c:v>Kossuth Rádió</c:v>
                </c:pt>
                <c:pt idx="5">
                  <c:v>Hír TV</c:v>
                </c:pt>
                <c:pt idx="6">
                  <c:v>index.hu</c:v>
                </c:pt>
                <c:pt idx="7">
                  <c:v>444.hu</c:v>
                </c:pt>
                <c:pt idx="8">
                  <c:v>24.hu</c:v>
                </c:pt>
                <c:pt idx="9">
                  <c:v>ATV</c:v>
                </c:pt>
                <c:pt idx="10">
                  <c:v>telex.hu</c:v>
                </c:pt>
                <c:pt idx="11">
                  <c:v>HVG</c:v>
                </c:pt>
                <c:pt idx="12">
                  <c:v>RTL Klub</c:v>
                </c:pt>
              </c:strCache>
            </c:strRef>
          </c:cat>
          <c:val>
            <c:numRef>
              <c:f>Munka1!$F$2:$F$14</c:f>
              <c:numCache>
                <c:formatCode>General</c:formatCode>
                <c:ptCount val="13"/>
                <c:pt idx="0">
                  <c:v>25</c:v>
                </c:pt>
                <c:pt idx="1">
                  <c:v>28</c:v>
                </c:pt>
                <c:pt idx="2">
                  <c:v>21</c:v>
                </c:pt>
                <c:pt idx="3">
                  <c:v>34</c:v>
                </c:pt>
                <c:pt idx="4">
                  <c:v>27</c:v>
                </c:pt>
                <c:pt idx="5">
                  <c:v>26</c:v>
                </c:pt>
                <c:pt idx="6">
                  <c:v>12</c:v>
                </c:pt>
                <c:pt idx="7">
                  <c:v>14</c:v>
                </c:pt>
                <c:pt idx="8">
                  <c:v>11</c:v>
                </c:pt>
                <c:pt idx="9">
                  <c:v>14</c:v>
                </c:pt>
                <c:pt idx="10">
                  <c:v>11</c:v>
                </c:pt>
                <c:pt idx="11">
                  <c:v>9</c:v>
                </c:pt>
                <c:pt idx="1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A-4610-9232-C149FF03CE52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nem tudja megítélni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Munka1!$A$2:$A$14</c:f>
              <c:strCache>
                <c:ptCount val="13"/>
                <c:pt idx="0">
                  <c:v>origo.hu</c:v>
                </c:pt>
                <c:pt idx="1">
                  <c:v>TV2</c:v>
                </c:pt>
                <c:pt idx="2">
                  <c:v>megyei napilapok</c:v>
                </c:pt>
                <c:pt idx="3">
                  <c:v>m1</c:v>
                </c:pt>
                <c:pt idx="4">
                  <c:v>Kossuth Rádió</c:v>
                </c:pt>
                <c:pt idx="5">
                  <c:v>Hír TV</c:v>
                </c:pt>
                <c:pt idx="6">
                  <c:v>index.hu</c:v>
                </c:pt>
                <c:pt idx="7">
                  <c:v>444.hu</c:v>
                </c:pt>
                <c:pt idx="8">
                  <c:v>24.hu</c:v>
                </c:pt>
                <c:pt idx="9">
                  <c:v>ATV</c:v>
                </c:pt>
                <c:pt idx="10">
                  <c:v>telex.hu</c:v>
                </c:pt>
                <c:pt idx="11">
                  <c:v>HVG</c:v>
                </c:pt>
                <c:pt idx="12">
                  <c:v>RTL Klub</c:v>
                </c:pt>
              </c:strCache>
            </c:strRef>
          </c:cat>
          <c:val>
            <c:numRef>
              <c:f>Munka1!$G$2:$G$14</c:f>
              <c:numCache>
                <c:formatCode>General</c:formatCode>
                <c:ptCount val="13"/>
                <c:pt idx="0">
                  <c:v>17</c:v>
                </c:pt>
                <c:pt idx="1">
                  <c:v>5</c:v>
                </c:pt>
                <c:pt idx="2">
                  <c:v>18</c:v>
                </c:pt>
                <c:pt idx="3">
                  <c:v>6</c:v>
                </c:pt>
                <c:pt idx="4">
                  <c:v>15</c:v>
                </c:pt>
                <c:pt idx="5">
                  <c:v>8</c:v>
                </c:pt>
                <c:pt idx="6">
                  <c:v>18</c:v>
                </c:pt>
                <c:pt idx="7">
                  <c:v>17</c:v>
                </c:pt>
                <c:pt idx="8">
                  <c:v>17</c:v>
                </c:pt>
                <c:pt idx="9">
                  <c:v>8</c:v>
                </c:pt>
                <c:pt idx="10">
                  <c:v>19</c:v>
                </c:pt>
                <c:pt idx="11">
                  <c:v>16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C-45B1-BC08-BA9D10F34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56558464"/>
        <c:axId val="156560384"/>
      </c:barChart>
      <c:catAx>
        <c:axId val="15655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6560384"/>
        <c:crosses val="autoZero"/>
        <c:auto val="1"/>
        <c:lblAlgn val="ctr"/>
        <c:lblOffset val="100"/>
        <c:noMultiLvlLbl val="0"/>
      </c:catAx>
      <c:valAx>
        <c:axId val="156560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655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05867034889631"/>
          <c:y val="0.94479266450893573"/>
          <c:w val="0.82494130502556373"/>
          <c:h val="4.1453018991245434E-2"/>
        </c:manualLayout>
      </c:layout>
      <c:overlay val="0"/>
      <c:txPr>
        <a:bodyPr/>
        <a:lstStyle/>
        <a:p>
          <a:pPr>
            <a:defRPr b="1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41043561265297"/>
          <c:y val="2.8553422371433285E-2"/>
          <c:w val="0.49453490654085286"/>
          <c:h val="0.896775059901847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rgbClr val="86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Munka1!$A$2:$A$14</c:f>
              <c:strCache>
                <c:ptCount val="13"/>
                <c:pt idx="0">
                  <c:v>m1</c:v>
                </c:pt>
                <c:pt idx="1">
                  <c:v>Kossuth Rádió</c:v>
                </c:pt>
                <c:pt idx="2">
                  <c:v>Hír TV</c:v>
                </c:pt>
                <c:pt idx="3">
                  <c:v>TV2</c:v>
                </c:pt>
                <c:pt idx="4">
                  <c:v>megyei napilapok</c:v>
                </c:pt>
                <c:pt idx="5">
                  <c:v>origo.hu</c:v>
                </c:pt>
                <c:pt idx="6">
                  <c:v>index.hu</c:v>
                </c:pt>
                <c:pt idx="7">
                  <c:v>ATV</c:v>
                </c:pt>
                <c:pt idx="8">
                  <c:v>24.hu</c:v>
                </c:pt>
                <c:pt idx="9">
                  <c:v>444.hu</c:v>
                </c:pt>
                <c:pt idx="10">
                  <c:v>HVG</c:v>
                </c:pt>
                <c:pt idx="11">
                  <c:v>telex.hu</c:v>
                </c:pt>
                <c:pt idx="12">
                  <c:v>RTL Klub</c:v>
                </c:pt>
              </c:strCache>
            </c:strRef>
          </c:cat>
          <c:val>
            <c:numRef>
              <c:f>Munka1!$B$2:$B$14</c:f>
              <c:numCache>
                <c:formatCode>0</c:formatCode>
                <c:ptCount val="13"/>
                <c:pt idx="0">
                  <c:v>18.379300000000001</c:v>
                </c:pt>
                <c:pt idx="1">
                  <c:v>23.757300000000001</c:v>
                </c:pt>
                <c:pt idx="2">
                  <c:v>24.022500000000001</c:v>
                </c:pt>
                <c:pt idx="3">
                  <c:v>24.326799999999999</c:v>
                </c:pt>
                <c:pt idx="4">
                  <c:v>26.365500000000001</c:v>
                </c:pt>
                <c:pt idx="5">
                  <c:v>26.946300000000001</c:v>
                </c:pt>
                <c:pt idx="6">
                  <c:v>45.715299999999999</c:v>
                </c:pt>
                <c:pt idx="7">
                  <c:v>60.5</c:v>
                </c:pt>
                <c:pt idx="8">
                  <c:v>60.5625</c:v>
                </c:pt>
                <c:pt idx="9">
                  <c:v>61.444699999999997</c:v>
                </c:pt>
                <c:pt idx="10">
                  <c:v>63.5974</c:v>
                </c:pt>
                <c:pt idx="11">
                  <c:v>65.733900000000006</c:v>
                </c:pt>
                <c:pt idx="12">
                  <c:v>67.613200000000006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2-4FF5-A56F-0147A3282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159919488"/>
        <c:axId val="160340224"/>
      </c:barChart>
      <c:catAx>
        <c:axId val="159919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hu-HU"/>
          </a:p>
        </c:txPr>
        <c:crossAx val="160340224"/>
        <c:crosses val="autoZero"/>
        <c:auto val="1"/>
        <c:lblAlgn val="ctr"/>
        <c:lblOffset val="100"/>
        <c:noMultiLvlLbl val="0"/>
      </c:catAx>
      <c:valAx>
        <c:axId val="160340224"/>
        <c:scaling>
          <c:orientation val="minMax"/>
        </c:scaling>
        <c:delete val="1"/>
        <c:axPos val="b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0" sourceLinked="1"/>
        <c:majorTickMark val="out"/>
        <c:minorTickMark val="none"/>
        <c:tickLblPos val="none"/>
        <c:crossAx val="15991948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93039055602761"/>
          <c:y val="2.855340129874032E-2"/>
          <c:w val="0.49453490654085297"/>
          <c:h val="0.896775059901847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Munka1!$A$2:$A$14</c:f>
              <c:strCache>
                <c:ptCount val="13"/>
                <c:pt idx="0">
                  <c:v>444.hu</c:v>
                </c:pt>
                <c:pt idx="1">
                  <c:v>telex.hu</c:v>
                </c:pt>
                <c:pt idx="2">
                  <c:v>24.hu</c:v>
                </c:pt>
                <c:pt idx="3">
                  <c:v>HVG</c:v>
                </c:pt>
                <c:pt idx="4">
                  <c:v>ATV</c:v>
                </c:pt>
                <c:pt idx="5">
                  <c:v>RTL Klub</c:v>
                </c:pt>
                <c:pt idx="6">
                  <c:v>index.hu</c:v>
                </c:pt>
                <c:pt idx="7">
                  <c:v>origo.hu</c:v>
                </c:pt>
                <c:pt idx="8">
                  <c:v>TV2</c:v>
                </c:pt>
                <c:pt idx="9">
                  <c:v>megyei napilapok</c:v>
                </c:pt>
                <c:pt idx="10">
                  <c:v>m1</c:v>
                </c:pt>
                <c:pt idx="11">
                  <c:v>Hír TV</c:v>
                </c:pt>
                <c:pt idx="12">
                  <c:v>Kossuth Rádió</c:v>
                </c:pt>
              </c:strCache>
            </c:strRef>
          </c:cat>
          <c:val>
            <c:numRef>
              <c:f>Munka1!$B$2:$B$14</c:f>
              <c:numCache>
                <c:formatCode>0</c:formatCode>
                <c:ptCount val="13"/>
                <c:pt idx="0">
                  <c:v>32.731999999999999</c:v>
                </c:pt>
                <c:pt idx="1">
                  <c:v>36.466099999999997</c:v>
                </c:pt>
                <c:pt idx="2">
                  <c:v>40.069699999999997</c:v>
                </c:pt>
                <c:pt idx="3">
                  <c:v>42.096200000000003</c:v>
                </c:pt>
                <c:pt idx="4">
                  <c:v>42.346899999999998</c:v>
                </c:pt>
                <c:pt idx="5">
                  <c:v>42.560699999999997</c:v>
                </c:pt>
                <c:pt idx="6">
                  <c:v>45.450099999999999</c:v>
                </c:pt>
                <c:pt idx="7">
                  <c:v>53.494500000000002</c:v>
                </c:pt>
                <c:pt idx="8">
                  <c:v>59.557899999999997</c:v>
                </c:pt>
                <c:pt idx="9">
                  <c:v>59.771000000000001</c:v>
                </c:pt>
                <c:pt idx="10">
                  <c:v>69.821799999999996</c:v>
                </c:pt>
                <c:pt idx="11">
                  <c:v>70.006299999999996</c:v>
                </c:pt>
                <c:pt idx="12">
                  <c:v>72.404300000000006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2-4FF5-A56F-0147A3282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160868608"/>
        <c:axId val="161043584"/>
      </c:barChart>
      <c:catAx>
        <c:axId val="160868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hu-HU"/>
          </a:p>
        </c:txPr>
        <c:crossAx val="161043584"/>
        <c:crosses val="autoZero"/>
        <c:auto val="1"/>
        <c:lblAlgn val="ctr"/>
        <c:lblOffset val="100"/>
        <c:noMultiLvlLbl val="0"/>
      </c:catAx>
      <c:valAx>
        <c:axId val="161043584"/>
        <c:scaling>
          <c:orientation val="minMax"/>
        </c:scaling>
        <c:delete val="1"/>
        <c:axPos val="b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0" sourceLinked="1"/>
        <c:majorTickMark val="out"/>
        <c:minorTickMark val="none"/>
        <c:tickLblPos val="none"/>
        <c:crossAx val="16086860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18972975600282"/>
          <c:y val="0.11776145420099812"/>
          <c:w val="0.69183496160202196"/>
          <c:h val="0.854523116002057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Munka1!$A$2:$A$20</c:f>
              <c:strCache>
                <c:ptCount val="19"/>
                <c:pt idx="0">
                  <c:v>diploma</c:v>
                </c:pt>
                <c:pt idx="1">
                  <c:v>érettségi</c:v>
                </c:pt>
                <c:pt idx="2">
                  <c:v>szakmunkásképző, szakiskola</c:v>
                </c:pt>
                <c:pt idx="3">
                  <c:v>legfeljebb 8 osztály</c:v>
                </c:pt>
                <c:pt idx="4">
                  <c:v>ISKOLAI VÉGZETTSÉG</c:v>
                </c:pt>
                <c:pt idx="5">
                  <c:v>60 éves vagy idősebb</c:v>
                </c:pt>
                <c:pt idx="6">
                  <c:v>50-59 éves</c:v>
                </c:pt>
                <c:pt idx="7">
                  <c:v>40-49 éves</c:v>
                </c:pt>
                <c:pt idx="8">
                  <c:v>30-39 éves</c:v>
                </c:pt>
                <c:pt idx="9">
                  <c:v>18-29 éves</c:v>
                </c:pt>
                <c:pt idx="10">
                  <c:v>ÉLETKOR</c:v>
                </c:pt>
                <c:pt idx="11">
                  <c:v>nő</c:v>
                </c:pt>
                <c:pt idx="12">
                  <c:v>férfi</c:v>
                </c:pt>
                <c:pt idx="13">
                  <c:v>NEME</c:v>
                </c:pt>
                <c:pt idx="14">
                  <c:v>nincs pártja</c:v>
                </c:pt>
                <c:pt idx="15">
                  <c:v>ellenzéki</c:v>
                </c:pt>
                <c:pt idx="16">
                  <c:v>kormánypárti</c:v>
                </c:pt>
                <c:pt idx="17">
                  <c:v>PÁRTPREFERENCIA</c:v>
                </c:pt>
                <c:pt idx="18">
                  <c:v>SZAVAZÓKORÚ NÉPESSÉG</c:v>
                </c:pt>
              </c:strCache>
            </c:strRef>
          </c:cat>
          <c:val>
            <c:numRef>
              <c:f>Munka1!$B$2:$B$20</c:f>
              <c:numCache>
                <c:formatCode>0</c:formatCode>
                <c:ptCount val="19"/>
                <c:pt idx="0">
                  <c:v>48</c:v>
                </c:pt>
                <c:pt idx="1">
                  <c:v>44</c:v>
                </c:pt>
                <c:pt idx="2">
                  <c:v>35</c:v>
                </c:pt>
                <c:pt idx="3">
                  <c:v>34</c:v>
                </c:pt>
                <c:pt idx="5" formatCode="#,##0">
                  <c:v>39</c:v>
                </c:pt>
                <c:pt idx="6" formatCode="#,##0">
                  <c:v>34</c:v>
                </c:pt>
                <c:pt idx="7" formatCode="#,##0">
                  <c:v>41</c:v>
                </c:pt>
                <c:pt idx="8" formatCode="#,##0">
                  <c:v>42</c:v>
                </c:pt>
                <c:pt idx="9" formatCode="#,##0">
                  <c:v>48</c:v>
                </c:pt>
                <c:pt idx="11" formatCode="#,##0">
                  <c:v>34</c:v>
                </c:pt>
                <c:pt idx="12" formatCode="#,##0">
                  <c:v>48</c:v>
                </c:pt>
                <c:pt idx="14" formatCode="#,##0">
                  <c:v>36</c:v>
                </c:pt>
                <c:pt idx="15" formatCode="#,##0">
                  <c:v>47</c:v>
                </c:pt>
                <c:pt idx="16" formatCode="#,##0">
                  <c:v>40</c:v>
                </c:pt>
                <c:pt idx="18" formatCode="#,##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D-4295-A518-BD56123777C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Munka1!$A$2:$A$20</c:f>
              <c:strCache>
                <c:ptCount val="19"/>
                <c:pt idx="0">
                  <c:v>diploma</c:v>
                </c:pt>
                <c:pt idx="1">
                  <c:v>érettségi</c:v>
                </c:pt>
                <c:pt idx="2">
                  <c:v>szakmunkásképző, szakiskola</c:v>
                </c:pt>
                <c:pt idx="3">
                  <c:v>legfeljebb 8 osztály</c:v>
                </c:pt>
                <c:pt idx="4">
                  <c:v>ISKOLAI VÉGZETTSÉG</c:v>
                </c:pt>
                <c:pt idx="5">
                  <c:v>60 éves vagy idősebb</c:v>
                </c:pt>
                <c:pt idx="6">
                  <c:v>50-59 éves</c:v>
                </c:pt>
                <c:pt idx="7">
                  <c:v>40-49 éves</c:v>
                </c:pt>
                <c:pt idx="8">
                  <c:v>30-39 éves</c:v>
                </c:pt>
                <c:pt idx="9">
                  <c:v>18-29 éves</c:v>
                </c:pt>
                <c:pt idx="10">
                  <c:v>ÉLETKOR</c:v>
                </c:pt>
                <c:pt idx="11">
                  <c:v>nő</c:v>
                </c:pt>
                <c:pt idx="12">
                  <c:v>férfi</c:v>
                </c:pt>
                <c:pt idx="13">
                  <c:v>NEME</c:v>
                </c:pt>
                <c:pt idx="14">
                  <c:v>nincs pártja</c:v>
                </c:pt>
                <c:pt idx="15">
                  <c:v>ellenzéki</c:v>
                </c:pt>
                <c:pt idx="16">
                  <c:v>kormánypárti</c:v>
                </c:pt>
                <c:pt idx="17">
                  <c:v>PÁRTPREFERENCIA</c:v>
                </c:pt>
                <c:pt idx="18">
                  <c:v>SZAVAZÓKORÚ NÉPESSÉG</c:v>
                </c:pt>
              </c:strCache>
            </c:strRef>
          </c:cat>
          <c:val>
            <c:numRef>
              <c:f>Munka1!$C$2:$C$20</c:f>
              <c:numCache>
                <c:formatCode>0</c:formatCode>
                <c:ptCount val="19"/>
                <c:pt idx="0">
                  <c:v>51</c:v>
                </c:pt>
                <c:pt idx="1">
                  <c:v>55</c:v>
                </c:pt>
                <c:pt idx="2">
                  <c:v>63</c:v>
                </c:pt>
                <c:pt idx="3">
                  <c:v>64</c:v>
                </c:pt>
                <c:pt idx="5" formatCode="#,##0">
                  <c:v>58</c:v>
                </c:pt>
                <c:pt idx="6" formatCode="#,##0">
                  <c:v>65</c:v>
                </c:pt>
                <c:pt idx="7" formatCode="#,##0">
                  <c:v>58</c:v>
                </c:pt>
                <c:pt idx="8" formatCode="#,##0">
                  <c:v>58</c:v>
                </c:pt>
                <c:pt idx="9" formatCode="#,##0">
                  <c:v>52</c:v>
                </c:pt>
                <c:pt idx="11" formatCode="#,##0">
                  <c:v>64</c:v>
                </c:pt>
                <c:pt idx="12" formatCode="#,##0">
                  <c:v>51</c:v>
                </c:pt>
                <c:pt idx="14" formatCode="#,##0">
                  <c:v>63</c:v>
                </c:pt>
                <c:pt idx="15" formatCode="#,##0">
                  <c:v>53</c:v>
                </c:pt>
                <c:pt idx="16" formatCode="#,##0">
                  <c:v>58</c:v>
                </c:pt>
                <c:pt idx="18" formatCode="#,##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D-4295-A518-BD56123777C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Munka1!$A$2:$A$20</c:f>
              <c:strCache>
                <c:ptCount val="19"/>
                <c:pt idx="0">
                  <c:v>diploma</c:v>
                </c:pt>
                <c:pt idx="1">
                  <c:v>érettségi</c:v>
                </c:pt>
                <c:pt idx="2">
                  <c:v>szakmunkásképző, szakiskola</c:v>
                </c:pt>
                <c:pt idx="3">
                  <c:v>legfeljebb 8 osztály</c:v>
                </c:pt>
                <c:pt idx="4">
                  <c:v>ISKOLAI VÉGZETTSÉG</c:v>
                </c:pt>
                <c:pt idx="5">
                  <c:v>60 éves vagy idősebb</c:v>
                </c:pt>
                <c:pt idx="6">
                  <c:v>50-59 éves</c:v>
                </c:pt>
                <c:pt idx="7">
                  <c:v>40-49 éves</c:v>
                </c:pt>
                <c:pt idx="8">
                  <c:v>30-39 éves</c:v>
                </c:pt>
                <c:pt idx="9">
                  <c:v>18-29 éves</c:v>
                </c:pt>
                <c:pt idx="10">
                  <c:v>ÉLETKOR</c:v>
                </c:pt>
                <c:pt idx="11">
                  <c:v>nő</c:v>
                </c:pt>
                <c:pt idx="12">
                  <c:v>férfi</c:v>
                </c:pt>
                <c:pt idx="13">
                  <c:v>NEME</c:v>
                </c:pt>
                <c:pt idx="14">
                  <c:v>nincs pártja</c:v>
                </c:pt>
                <c:pt idx="15">
                  <c:v>ellenzéki</c:v>
                </c:pt>
                <c:pt idx="16">
                  <c:v>kormánypárti</c:v>
                </c:pt>
                <c:pt idx="17">
                  <c:v>PÁRTPREFERENCIA</c:v>
                </c:pt>
                <c:pt idx="18">
                  <c:v>SZAVAZÓKORÚ NÉPESSÉG</c:v>
                </c:pt>
              </c:strCache>
            </c:strRef>
          </c:cat>
          <c:val>
            <c:numRef>
              <c:f>Munka1!$D$2:$D$20</c:f>
              <c:numCache>
                <c:formatCode>0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5" formatCode="#,##0">
                  <c:v>3</c:v>
                </c:pt>
                <c:pt idx="6" formatCode="#,##0">
                  <c:v>1</c:v>
                </c:pt>
                <c:pt idx="7" formatCode="#,##0">
                  <c:v>0</c:v>
                </c:pt>
                <c:pt idx="11" formatCode="#,##0">
                  <c:v>1</c:v>
                </c:pt>
                <c:pt idx="12" formatCode="#,##0">
                  <c:v>1</c:v>
                </c:pt>
                <c:pt idx="14" formatCode="#,##0">
                  <c:v>2</c:v>
                </c:pt>
                <c:pt idx="16" formatCode="#,##0">
                  <c:v>2</c:v>
                </c:pt>
                <c:pt idx="18" formatCode="#,##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D-4295-A518-BD5612377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5609984"/>
        <c:axId val="115613056"/>
      </c:barChart>
      <c:catAx>
        <c:axId val="115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13056"/>
        <c:crosses val="autoZero"/>
        <c:auto val="1"/>
        <c:lblAlgn val="ctr"/>
        <c:lblOffset val="100"/>
        <c:noMultiLvlLbl val="0"/>
      </c:catAx>
      <c:valAx>
        <c:axId val="11561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0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595177071589274"/>
          <c:y val="1.313467510773019E-2"/>
          <c:w val="0.76734078616495993"/>
          <c:h val="7.18813187280267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828652291414137"/>
          <c:y val="8.1012186175915449E-2"/>
          <c:w val="0.59820651545170933"/>
          <c:h val="0.72906649525384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inkább sok időt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Munka1!$B$2:$B$6</c:f>
              <c:numCache>
                <c:formatCode>0</c:formatCode>
                <c:ptCount val="5"/>
                <c:pt idx="0" formatCode="General">
                  <c:v>18</c:v>
                </c:pt>
                <c:pt idx="1">
                  <c:v>17.376072349709833</c:v>
                </c:pt>
                <c:pt idx="2" formatCode="General">
                  <c:v>20</c:v>
                </c:pt>
                <c:pt idx="3">
                  <c:v>29.6</c:v>
                </c:pt>
                <c:pt idx="4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52-4C09-B6D5-D2AF67ED28F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keveset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Munka1!$C$2:$C$6</c:f>
              <c:numCache>
                <c:formatCode>0</c:formatCode>
                <c:ptCount val="5"/>
                <c:pt idx="0" formatCode="General">
                  <c:v>82</c:v>
                </c:pt>
                <c:pt idx="1">
                  <c:v>81.899511373266321</c:v>
                </c:pt>
                <c:pt idx="2" formatCode="General">
                  <c:v>76</c:v>
                </c:pt>
                <c:pt idx="3">
                  <c:v>61</c:v>
                </c:pt>
                <c:pt idx="4">
                  <c:v>64.3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52-4C09-B6D5-D2AF67ED28F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Munka1!$D$2:$D$6</c:f>
              <c:numCache>
                <c:formatCode>0</c:formatCode>
                <c:ptCount val="5"/>
                <c:pt idx="1">
                  <c:v>0.72441627702385003</c:v>
                </c:pt>
                <c:pt idx="2" formatCode="General">
                  <c:v>4</c:v>
                </c:pt>
                <c:pt idx="3">
                  <c:v>9.3000000000000007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52-4C09-B6D5-D2AF67ED2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74596736"/>
        <c:axId val="74599424"/>
      </c:barChart>
      <c:catAx>
        <c:axId val="74596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hu-HU"/>
          </a:p>
        </c:txPr>
        <c:crossAx val="74599424"/>
        <c:crosses val="autoZero"/>
        <c:auto val="1"/>
        <c:lblAlgn val="ctr"/>
        <c:lblOffset val="100"/>
        <c:noMultiLvlLbl val="0"/>
      </c:catAx>
      <c:valAx>
        <c:axId val="745994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hu-HU"/>
          </a:p>
        </c:txPr>
        <c:crossAx val="74596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65952065576161"/>
          <c:y val="0.21727703861450026"/>
          <c:w val="0.21134047934423891"/>
          <c:h val="0.50479277122031041"/>
        </c:manualLayout>
      </c:layout>
      <c:overlay val="0"/>
      <c:txPr>
        <a:bodyPr/>
        <a:lstStyle/>
        <a:p>
          <a:pPr>
            <a:defRPr sz="1800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18972975600282"/>
          <c:y val="0.21673376617521231"/>
          <c:w val="0.69183496160202196"/>
          <c:h val="0.7555509580543995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tudatosan keresi ezeket a tartalmakat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nő</c:v>
                </c:pt>
                <c:pt idx="11">
                  <c:v>férfi</c:v>
                </c:pt>
                <c:pt idx="12">
                  <c:v>NEME</c:v>
                </c:pt>
                <c:pt idx="13">
                  <c:v>nincs pártja</c:v>
                </c:pt>
                <c:pt idx="14">
                  <c:v>ellenzéki</c:v>
                </c:pt>
                <c:pt idx="15">
                  <c:v>kormánypárti</c:v>
                </c:pt>
                <c:pt idx="16">
                  <c:v>PÁRTPREFERENCIA</c:v>
                </c:pt>
                <c:pt idx="17">
                  <c:v>SZAVAZÓKORÚ NÉPESSÉG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16</c:v>
                </c:pt>
                <c:pt idx="1">
                  <c:v>19</c:v>
                </c:pt>
                <c:pt idx="2">
                  <c:v>27</c:v>
                </c:pt>
                <c:pt idx="3">
                  <c:v>33</c:v>
                </c:pt>
                <c:pt idx="5">
                  <c:v>38</c:v>
                </c:pt>
                <c:pt idx="6">
                  <c:v>24</c:v>
                </c:pt>
                <c:pt idx="7">
                  <c:v>15</c:v>
                </c:pt>
                <c:pt idx="8">
                  <c:v>6</c:v>
                </c:pt>
                <c:pt idx="10" formatCode="#,##0">
                  <c:v>17</c:v>
                </c:pt>
                <c:pt idx="11" formatCode="#,##0">
                  <c:v>28</c:v>
                </c:pt>
                <c:pt idx="13" formatCode="#,##0">
                  <c:v>18</c:v>
                </c:pt>
                <c:pt idx="14" formatCode="#,##0">
                  <c:v>27</c:v>
                </c:pt>
                <c:pt idx="15" formatCode="#,##0">
                  <c:v>21</c:v>
                </c:pt>
                <c:pt idx="17" formatCode="#,##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D-4295-A518-BD56123777C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 keresi az ilyen tartalmat, de ha valami felkelti az érdeklődését, rákattint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nő</c:v>
                </c:pt>
                <c:pt idx="11">
                  <c:v>férfi</c:v>
                </c:pt>
                <c:pt idx="12">
                  <c:v>NEME</c:v>
                </c:pt>
                <c:pt idx="13">
                  <c:v>nincs pártja</c:v>
                </c:pt>
                <c:pt idx="14">
                  <c:v>ellenzéki</c:v>
                </c:pt>
                <c:pt idx="15">
                  <c:v>kormánypárti</c:v>
                </c:pt>
                <c:pt idx="16">
                  <c:v>PÁRTPREFERENCIA</c:v>
                </c:pt>
                <c:pt idx="17">
                  <c:v>SZAVAZÓKORÚ NÉPESSÉG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0">
                  <c:v>64</c:v>
                </c:pt>
                <c:pt idx="1">
                  <c:v>69</c:v>
                </c:pt>
                <c:pt idx="2">
                  <c:v>63</c:v>
                </c:pt>
                <c:pt idx="3">
                  <c:v>58</c:v>
                </c:pt>
                <c:pt idx="5">
                  <c:v>59</c:v>
                </c:pt>
                <c:pt idx="6">
                  <c:v>65</c:v>
                </c:pt>
                <c:pt idx="7">
                  <c:v>66</c:v>
                </c:pt>
                <c:pt idx="8">
                  <c:v>70</c:v>
                </c:pt>
                <c:pt idx="10" formatCode="#,##0">
                  <c:v>69</c:v>
                </c:pt>
                <c:pt idx="11" formatCode="#,##0">
                  <c:v>60</c:v>
                </c:pt>
                <c:pt idx="13" formatCode="#,##0">
                  <c:v>65</c:v>
                </c:pt>
                <c:pt idx="14" formatCode="#,##0">
                  <c:v>66</c:v>
                </c:pt>
                <c:pt idx="15" formatCode="#,##0">
                  <c:v>63</c:v>
                </c:pt>
                <c:pt idx="17" formatCode="#,##0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D-4295-A518-BD56123777C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kifejezetten kerüli az ilyen tartalmakat, másra használja az internetet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nő</c:v>
                </c:pt>
                <c:pt idx="11">
                  <c:v>férfi</c:v>
                </c:pt>
                <c:pt idx="12">
                  <c:v>NEME</c:v>
                </c:pt>
                <c:pt idx="13">
                  <c:v>nincs pártja</c:v>
                </c:pt>
                <c:pt idx="14">
                  <c:v>ellenzéki</c:v>
                </c:pt>
                <c:pt idx="15">
                  <c:v>kormánypárti</c:v>
                </c:pt>
                <c:pt idx="16">
                  <c:v>PÁRTPREFERENCIA</c:v>
                </c:pt>
                <c:pt idx="17">
                  <c:v>SZAVAZÓKORÚ NÉPESSÉG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0">
                  <c:v>19</c:v>
                </c:pt>
                <c:pt idx="1">
                  <c:v>12</c:v>
                </c:pt>
                <c:pt idx="2">
                  <c:v>9</c:v>
                </c:pt>
                <c:pt idx="3">
                  <c:v>9</c:v>
                </c:pt>
                <c:pt idx="5">
                  <c:v>3</c:v>
                </c:pt>
                <c:pt idx="6">
                  <c:v>11</c:v>
                </c:pt>
                <c:pt idx="7">
                  <c:v>19</c:v>
                </c:pt>
                <c:pt idx="8">
                  <c:v>24</c:v>
                </c:pt>
                <c:pt idx="10" formatCode="#,##0">
                  <c:v>14</c:v>
                </c:pt>
                <c:pt idx="11" formatCode="#,##0">
                  <c:v>12</c:v>
                </c:pt>
                <c:pt idx="13" formatCode="#,##0">
                  <c:v>17</c:v>
                </c:pt>
                <c:pt idx="14" formatCode="#,##0">
                  <c:v>7</c:v>
                </c:pt>
                <c:pt idx="15" formatCode="#,##0">
                  <c:v>16</c:v>
                </c:pt>
                <c:pt idx="17" formatCode="#,##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D-4295-A518-BD5612377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5609984"/>
        <c:axId val="115613056"/>
      </c:barChart>
      <c:catAx>
        <c:axId val="115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13056"/>
        <c:crosses val="autoZero"/>
        <c:auto val="1"/>
        <c:lblAlgn val="ctr"/>
        <c:lblOffset val="100"/>
        <c:noMultiLvlLbl val="0"/>
      </c:catAx>
      <c:valAx>
        <c:axId val="11561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0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7494400560051733E-3"/>
          <c:y val="2.0091209390936747E-2"/>
          <c:w val="0.98018534475431529"/>
          <c:h val="0.160136069398523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18972975600282"/>
          <c:y val="0.1238215193338629"/>
          <c:w val="0.69183496160202196"/>
          <c:h val="0.848463204895748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minden nap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Munka1!$B$2:$B$25</c:f>
              <c:numCache>
                <c:formatCode>0</c:formatCode>
                <c:ptCount val="24"/>
                <c:pt idx="0">
                  <c:v>16</c:v>
                </c:pt>
                <c:pt idx="1">
                  <c:v>18</c:v>
                </c:pt>
                <c:pt idx="2">
                  <c:v>21</c:v>
                </c:pt>
                <c:pt idx="3">
                  <c:v>24</c:v>
                </c:pt>
                <c:pt idx="5">
                  <c:v>24</c:v>
                </c:pt>
                <c:pt idx="6">
                  <c:v>20</c:v>
                </c:pt>
                <c:pt idx="7">
                  <c:v>17</c:v>
                </c:pt>
                <c:pt idx="8">
                  <c:v>11</c:v>
                </c:pt>
                <c:pt idx="10" formatCode="#,##0">
                  <c:v>26</c:v>
                </c:pt>
                <c:pt idx="11" formatCode="#,##0">
                  <c:v>24</c:v>
                </c:pt>
                <c:pt idx="12" formatCode="#,##0">
                  <c:v>12</c:v>
                </c:pt>
                <c:pt idx="13" formatCode="#,##0">
                  <c:v>12</c:v>
                </c:pt>
                <c:pt idx="14" formatCode="#,##0">
                  <c:v>20</c:v>
                </c:pt>
                <c:pt idx="16" formatCode="#,##0">
                  <c:v>15</c:v>
                </c:pt>
                <c:pt idx="17" formatCode="#,##0">
                  <c:v>23</c:v>
                </c:pt>
                <c:pt idx="19" formatCode="#,##0">
                  <c:v>14</c:v>
                </c:pt>
                <c:pt idx="20" formatCode="#,##0">
                  <c:v>24</c:v>
                </c:pt>
                <c:pt idx="21" formatCode="#,##0">
                  <c:v>19</c:v>
                </c:pt>
                <c:pt idx="23" formatCode="#,##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D-4295-A518-BD56123777C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hetente legalább egyszer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Munka1!$C$2:$C$25</c:f>
              <c:numCache>
                <c:formatCode>0</c:formatCode>
                <c:ptCount val="24"/>
                <c:pt idx="0">
                  <c:v>28</c:v>
                </c:pt>
                <c:pt idx="1">
                  <c:v>34</c:v>
                </c:pt>
                <c:pt idx="2">
                  <c:v>43</c:v>
                </c:pt>
                <c:pt idx="3">
                  <c:v>39</c:v>
                </c:pt>
                <c:pt idx="5">
                  <c:v>33</c:v>
                </c:pt>
                <c:pt idx="6">
                  <c:v>38</c:v>
                </c:pt>
                <c:pt idx="7">
                  <c:v>34</c:v>
                </c:pt>
                <c:pt idx="8">
                  <c:v>33</c:v>
                </c:pt>
                <c:pt idx="10" formatCode="#,##0">
                  <c:v>34</c:v>
                </c:pt>
                <c:pt idx="11" formatCode="#,##0">
                  <c:v>30</c:v>
                </c:pt>
                <c:pt idx="12" formatCode="#,##0">
                  <c:v>37</c:v>
                </c:pt>
                <c:pt idx="13" formatCode="#,##0">
                  <c:v>42</c:v>
                </c:pt>
                <c:pt idx="14" formatCode="#,##0">
                  <c:v>31</c:v>
                </c:pt>
                <c:pt idx="16" formatCode="#,##0">
                  <c:v>34</c:v>
                </c:pt>
                <c:pt idx="17" formatCode="#,##0">
                  <c:v>36</c:v>
                </c:pt>
                <c:pt idx="19" formatCode="#,##0">
                  <c:v>29</c:v>
                </c:pt>
                <c:pt idx="20" formatCode="#,##0">
                  <c:v>36</c:v>
                </c:pt>
                <c:pt idx="21" formatCode="#,##0">
                  <c:v>39</c:v>
                </c:pt>
                <c:pt idx="23" formatCode="#,##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D-4295-A518-BD56123777C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legalább havonta egyszer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Munka1!$D$2:$D$25</c:f>
              <c:numCache>
                <c:formatCode>0</c:formatCode>
                <c:ptCount val="24"/>
                <c:pt idx="0">
                  <c:v>26</c:v>
                </c:pt>
                <c:pt idx="1">
                  <c:v>26</c:v>
                </c:pt>
                <c:pt idx="2">
                  <c:v>19</c:v>
                </c:pt>
                <c:pt idx="3">
                  <c:v>14</c:v>
                </c:pt>
                <c:pt idx="5">
                  <c:v>25</c:v>
                </c:pt>
                <c:pt idx="6">
                  <c:v>24</c:v>
                </c:pt>
                <c:pt idx="7">
                  <c:v>18</c:v>
                </c:pt>
                <c:pt idx="8">
                  <c:v>24</c:v>
                </c:pt>
                <c:pt idx="10" formatCode="#,##0">
                  <c:v>16</c:v>
                </c:pt>
                <c:pt idx="11" formatCode="#,##0">
                  <c:v>16</c:v>
                </c:pt>
                <c:pt idx="12" formatCode="#,##0">
                  <c:v>24</c:v>
                </c:pt>
                <c:pt idx="13" formatCode="#,##0">
                  <c:v>26</c:v>
                </c:pt>
                <c:pt idx="14" formatCode="#,##0">
                  <c:v>32</c:v>
                </c:pt>
                <c:pt idx="16" formatCode="#,##0">
                  <c:v>25</c:v>
                </c:pt>
                <c:pt idx="17" formatCode="#,##0">
                  <c:v>20</c:v>
                </c:pt>
                <c:pt idx="19" formatCode="#,##0">
                  <c:v>28</c:v>
                </c:pt>
                <c:pt idx="20" formatCode="#,##0">
                  <c:v>22</c:v>
                </c:pt>
                <c:pt idx="21" formatCode="#,##0">
                  <c:v>19</c:v>
                </c:pt>
                <c:pt idx="23" formatCode="#,##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D-4295-A518-BD56123777C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Munka1!$E$2:$E$25</c:f>
              <c:numCache>
                <c:formatCode>0</c:formatCode>
                <c:ptCount val="24"/>
                <c:pt idx="0">
                  <c:v>29</c:v>
                </c:pt>
                <c:pt idx="1">
                  <c:v>22</c:v>
                </c:pt>
                <c:pt idx="2">
                  <c:v>16</c:v>
                </c:pt>
                <c:pt idx="3">
                  <c:v>22</c:v>
                </c:pt>
                <c:pt idx="5">
                  <c:v>18</c:v>
                </c:pt>
                <c:pt idx="6">
                  <c:v>18</c:v>
                </c:pt>
                <c:pt idx="7">
                  <c:v>30</c:v>
                </c:pt>
                <c:pt idx="8">
                  <c:v>32</c:v>
                </c:pt>
                <c:pt idx="10" formatCode="#,##0">
                  <c:v>24</c:v>
                </c:pt>
                <c:pt idx="11" formatCode="#,##0">
                  <c:v>30</c:v>
                </c:pt>
                <c:pt idx="12" formatCode="#,##0">
                  <c:v>26</c:v>
                </c:pt>
                <c:pt idx="13" formatCode="#,##0">
                  <c:v>19</c:v>
                </c:pt>
                <c:pt idx="14" formatCode="#,##0">
                  <c:v>18</c:v>
                </c:pt>
                <c:pt idx="16" formatCode="#,##0">
                  <c:v>25</c:v>
                </c:pt>
                <c:pt idx="17" formatCode="#,##0">
                  <c:v>21</c:v>
                </c:pt>
                <c:pt idx="19" formatCode="#,##0">
                  <c:v>30</c:v>
                </c:pt>
                <c:pt idx="20" formatCode="#,##0">
                  <c:v>18</c:v>
                </c:pt>
                <c:pt idx="21" formatCode="#,##0">
                  <c:v>23</c:v>
                </c:pt>
                <c:pt idx="23" formatCode="#,##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2D-4295-A518-BD5612377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5609984"/>
        <c:axId val="115613056"/>
      </c:barChart>
      <c:catAx>
        <c:axId val="115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13056"/>
        <c:crosses val="autoZero"/>
        <c:auto val="1"/>
        <c:lblAlgn val="ctr"/>
        <c:lblOffset val="100"/>
        <c:noMultiLvlLbl val="0"/>
      </c:catAx>
      <c:valAx>
        <c:axId val="11561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0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929362900451233"/>
          <c:y val="2.0091209390936747E-2"/>
          <c:w val="0.86768179235708465"/>
          <c:h val="8.450982196951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61124114354853"/>
          <c:y val="2.855340129874032E-2"/>
          <c:w val="0.63885405595332967"/>
          <c:h val="0.928265356616965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525-45F7-A121-EC76DB37C8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8525-45F7-A121-EC76DB37C8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525-45F7-A121-EC76DB37C82B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tx1"/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Munka1!$A$2:$A$18</c:f>
              <c:strCache>
                <c:ptCount val="17"/>
                <c:pt idx="0">
                  <c:v>nem említ konkrét hírforrást</c:v>
                </c:pt>
                <c:pt idx="1">
                  <c:v>egyéb</c:v>
                </c:pt>
                <c:pt idx="2">
                  <c:v>Élet és Irodalom</c:v>
                </c:pt>
                <c:pt idx="3">
                  <c:v>JÓLVANEZÍGY (YouTube)</c:v>
                </c:pt>
                <c:pt idx="4">
                  <c:v>Nők Lapja</c:v>
                </c:pt>
                <c:pt idx="5">
                  <c:v>Szabad Föld</c:v>
                </c:pt>
                <c:pt idx="6">
                  <c:v>Magyar Nemzet</c:v>
                </c:pt>
                <c:pt idx="7">
                  <c:v>Mandiner</c:v>
                </c:pt>
                <c:pt idx="8">
                  <c:v>Hetek Közéleti Hetilap</c:v>
                </c:pt>
                <c:pt idx="9">
                  <c:v>Magyar Hang</c:v>
                </c:pt>
                <c:pt idx="10">
                  <c:v>444.hu</c:v>
                </c:pt>
                <c:pt idx="11">
                  <c:v>Klubrádió</c:v>
                </c:pt>
                <c:pt idx="12">
                  <c:v>nyomtatott HVG</c:v>
                </c:pt>
                <c:pt idx="13">
                  <c:v>HVG 360</c:v>
                </c:pt>
                <c:pt idx="14">
                  <c:v>Telex.hu</c:v>
                </c:pt>
                <c:pt idx="15">
                  <c:v>Partizán</c:v>
                </c:pt>
                <c:pt idx="16">
                  <c:v>megyei napilap</c:v>
                </c:pt>
              </c:strCache>
            </c:strRef>
          </c:cat>
          <c:val>
            <c:numRef>
              <c:f>Munka1!$B$2:$B$18</c:f>
              <c:numCache>
                <c:formatCode>0</c:formatCode>
                <c:ptCount val="17"/>
                <c:pt idx="0">
                  <c:v>4.5999999999999996</c:v>
                </c:pt>
                <c:pt idx="1">
                  <c:v>11.700000000000001</c:v>
                </c:pt>
                <c:pt idx="2">
                  <c:v>1.5</c:v>
                </c:pt>
                <c:pt idx="3">
                  <c:v>2</c:v>
                </c:pt>
                <c:pt idx="4">
                  <c:v>2.1</c:v>
                </c:pt>
                <c:pt idx="5">
                  <c:v>2.1</c:v>
                </c:pt>
                <c:pt idx="6">
                  <c:v>2.4</c:v>
                </c:pt>
                <c:pt idx="7">
                  <c:v>2.6</c:v>
                </c:pt>
                <c:pt idx="8">
                  <c:v>2.6</c:v>
                </c:pt>
                <c:pt idx="9">
                  <c:v>5.8999999999999995</c:v>
                </c:pt>
                <c:pt idx="10">
                  <c:v>7.1999999999999993</c:v>
                </c:pt>
                <c:pt idx="11">
                  <c:v>9.1</c:v>
                </c:pt>
                <c:pt idx="12">
                  <c:v>3.4000000000000004</c:v>
                </c:pt>
                <c:pt idx="13">
                  <c:v>10.5</c:v>
                </c:pt>
                <c:pt idx="14">
                  <c:v>12.4</c:v>
                </c:pt>
                <c:pt idx="15">
                  <c:v>14.299999999999999</c:v>
                </c:pt>
                <c:pt idx="1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2-4FF5-A56F-0147A3282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152756224"/>
        <c:axId val="152758144"/>
      </c:barChart>
      <c:catAx>
        <c:axId val="1527562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hu-HU"/>
          </a:p>
        </c:txPr>
        <c:crossAx val="152758144"/>
        <c:crosses val="autoZero"/>
        <c:auto val="1"/>
        <c:lblAlgn val="ctr"/>
        <c:lblOffset val="100"/>
        <c:tickLblSkip val="1"/>
        <c:noMultiLvlLbl val="0"/>
      </c:catAx>
      <c:valAx>
        <c:axId val="152758144"/>
        <c:scaling>
          <c:orientation val="minMax"/>
        </c:scaling>
        <c:delete val="1"/>
        <c:axPos val="b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0" sourceLinked="1"/>
        <c:majorTickMark val="out"/>
        <c:minorTickMark val="none"/>
        <c:tickLblPos val="none"/>
        <c:crossAx val="15275622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17406323490807"/>
          <c:y val="7.897590245656326E-2"/>
          <c:w val="0.57565759379213732"/>
          <c:h val="0.842048195086876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többet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Munka1!$B$2:$B$6</c:f>
              <c:numCache>
                <c:formatCode>0</c:formatCode>
                <c:ptCount val="5"/>
                <c:pt idx="0" formatCode="General">
                  <c:v>15</c:v>
                </c:pt>
                <c:pt idx="1">
                  <c:v>16.085561613503003</c:v>
                </c:pt>
                <c:pt idx="2" formatCode="General">
                  <c:v>21</c:v>
                </c:pt>
                <c:pt idx="3">
                  <c:v>30.8</c:v>
                </c:pt>
                <c:pt idx="4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1-4EC1-91B8-25A625B4321A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ugyanannyit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Munka1!$C$2:$C$6</c:f>
              <c:numCache>
                <c:formatCode>0</c:formatCode>
                <c:ptCount val="5"/>
                <c:pt idx="0" formatCode="General">
                  <c:v>47</c:v>
                </c:pt>
                <c:pt idx="1">
                  <c:v>43.946165974566988</c:v>
                </c:pt>
                <c:pt idx="2" formatCode="General">
                  <c:v>39</c:v>
                </c:pt>
                <c:pt idx="3">
                  <c:v>35.1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1-4EC1-91B8-25A625B4321A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kevesebbet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Munka1!$D$2:$D$6</c:f>
              <c:numCache>
                <c:formatCode>0</c:formatCode>
                <c:ptCount val="5"/>
                <c:pt idx="0" formatCode="General">
                  <c:v>37</c:v>
                </c:pt>
                <c:pt idx="1">
                  <c:v>39.968272411930009</c:v>
                </c:pt>
                <c:pt idx="2" formatCode="General">
                  <c:v>39</c:v>
                </c:pt>
                <c:pt idx="3">
                  <c:v>27.2</c:v>
                </c:pt>
                <c:pt idx="4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1-4EC1-91B8-25A625B4321A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2014-2015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Munka1!$E$2:$E$6</c:f>
              <c:numCache>
                <c:formatCode>General</c:formatCode>
                <c:ptCount val="5"/>
                <c:pt idx="3" formatCode="0">
                  <c:v>6.9</c:v>
                </c:pt>
                <c:pt idx="4" formatCode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9-42F0-A815-1F4AD9890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75428608"/>
        <c:axId val="75502720"/>
      </c:barChart>
      <c:catAx>
        <c:axId val="75428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hu-HU"/>
          </a:p>
        </c:txPr>
        <c:crossAx val="75502720"/>
        <c:crosses val="autoZero"/>
        <c:auto val="1"/>
        <c:lblAlgn val="ctr"/>
        <c:lblOffset val="100"/>
        <c:noMultiLvlLbl val="0"/>
      </c:catAx>
      <c:valAx>
        <c:axId val="755027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hu-HU"/>
          </a:p>
        </c:txPr>
        <c:crossAx val="7542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416098263221957"/>
          <c:y val="0.13382486457639692"/>
          <c:w val="0.17970443660270757"/>
          <c:h val="0.6988547646156299"/>
        </c:manualLayout>
      </c:layout>
      <c:overlay val="0"/>
      <c:txPr>
        <a:bodyPr/>
        <a:lstStyle/>
        <a:p>
          <a:pPr>
            <a:defRPr sz="1800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televízió</c:v>
                </c:pt>
              </c:strCache>
            </c:strRef>
          </c:tx>
          <c:spPr>
            <a:ln w="53975"/>
          </c:spPr>
          <c:marker>
            <c:symbol val="square"/>
            <c:size val="5"/>
          </c:marker>
          <c:cat>
            <c:strRef>
              <c:f>Munka1!$A$2:$A$6</c:f>
              <c:strCache>
                <c:ptCount val="5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Munka1!$B$2:$B$6</c:f>
              <c:numCache>
                <c:formatCode>0</c:formatCode>
                <c:ptCount val="5"/>
                <c:pt idx="0">
                  <c:v>71</c:v>
                </c:pt>
                <c:pt idx="1">
                  <c:v>69.584303582831936</c:v>
                </c:pt>
                <c:pt idx="2">
                  <c:v>70.819397993311043</c:v>
                </c:pt>
                <c:pt idx="3">
                  <c:v>59</c:v>
                </c:pt>
                <c:pt idx="4" formatCode="General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DA-4E08-83A2-1245378256AB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internet</c:v>
                </c:pt>
              </c:strCache>
            </c:strRef>
          </c:tx>
          <c:spPr>
            <a:ln w="60325"/>
          </c:spPr>
          <c:marker>
            <c:symbol val="square"/>
            <c:size val="5"/>
          </c:marker>
          <c:cat>
            <c:strRef>
              <c:f>Munka1!$A$2:$A$6</c:f>
              <c:strCache>
                <c:ptCount val="5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Munka1!$C$2:$C$6</c:f>
              <c:numCache>
                <c:formatCode>0</c:formatCode>
                <c:ptCount val="5"/>
                <c:pt idx="0">
                  <c:v>34</c:v>
                </c:pt>
                <c:pt idx="1">
                  <c:v>34.871753642873074</c:v>
                </c:pt>
                <c:pt idx="2">
                  <c:v>34.531772575250834</c:v>
                </c:pt>
                <c:pt idx="3">
                  <c:v>57</c:v>
                </c:pt>
                <c:pt idx="4" formatCode="General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DA-4E08-83A2-1245378256AB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rádió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ymbol val="square"/>
            <c:size val="5"/>
          </c:marker>
          <c:cat>
            <c:strRef>
              <c:f>Munka1!$A$2:$A$6</c:f>
              <c:strCache>
                <c:ptCount val="5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Munka1!$D$2:$D$6</c:f>
              <c:numCache>
                <c:formatCode>0</c:formatCode>
                <c:ptCount val="5"/>
                <c:pt idx="0">
                  <c:v>32</c:v>
                </c:pt>
                <c:pt idx="1">
                  <c:v>29.720324767901769</c:v>
                </c:pt>
                <c:pt idx="2">
                  <c:v>28.846153846153843</c:v>
                </c:pt>
                <c:pt idx="3">
                  <c:v>33</c:v>
                </c:pt>
                <c:pt idx="4" formatCode="General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DA-4E08-83A2-1245378256AB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napilap(ok)</c:v>
                </c:pt>
              </c:strCache>
            </c:strRef>
          </c:tx>
          <c:spPr>
            <a:ln w="34925"/>
          </c:spPr>
          <c:marker>
            <c:symbol val="square"/>
            <c:size val="5"/>
          </c:marker>
          <c:cat>
            <c:strRef>
              <c:f>Munka1!$A$2:$A$6</c:f>
              <c:strCache>
                <c:ptCount val="5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Munka1!$E$2:$E$6</c:f>
              <c:numCache>
                <c:formatCode>0</c:formatCode>
                <c:ptCount val="5"/>
                <c:pt idx="0">
                  <c:v>21</c:v>
                </c:pt>
                <c:pt idx="1">
                  <c:v>12.502726303499623</c:v>
                </c:pt>
                <c:pt idx="2">
                  <c:v>14.536340852130325</c:v>
                </c:pt>
                <c:pt idx="3">
                  <c:v>13</c:v>
                </c:pt>
                <c:pt idx="4" formatCode="General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DA-4E08-83A2-1245378256AB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hetilap(ok)</c:v>
                </c:pt>
              </c:strCache>
            </c:strRef>
          </c:tx>
          <c:spPr>
            <a:ln w="34925">
              <a:solidFill>
                <a:schemeClr val="accent5">
                  <a:lumMod val="50000"/>
                </a:schemeClr>
              </a:solidFill>
            </a:ln>
          </c:spPr>
          <c:marker>
            <c:symbol val="square"/>
            <c:size val="5"/>
            <c:spPr>
              <a:solidFill>
                <a:schemeClr val="accent5">
                  <a:lumMod val="50000"/>
                </a:schemeClr>
              </a:solidFill>
            </c:spPr>
          </c:marker>
          <c:cat>
            <c:strRef>
              <c:f>Munka1!$A$2:$A$6</c:f>
              <c:strCache>
                <c:ptCount val="5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</c:strCache>
            </c:strRef>
          </c:cat>
          <c:val>
            <c:numRef>
              <c:f>Munka1!$F$2:$F$6</c:f>
              <c:numCache>
                <c:formatCode>0</c:formatCode>
                <c:ptCount val="5"/>
                <c:pt idx="0">
                  <c:v>5</c:v>
                </c:pt>
                <c:pt idx="1">
                  <c:v>3.1427546422307504</c:v>
                </c:pt>
                <c:pt idx="2">
                  <c:v>4.0969899665551841</c:v>
                </c:pt>
                <c:pt idx="3">
                  <c:v>8</c:v>
                </c:pt>
                <c:pt idx="4" formatCode="General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DA-4E08-83A2-124537825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05568"/>
        <c:axId val="95420800"/>
      </c:lineChart>
      <c:catAx>
        <c:axId val="88205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420800"/>
        <c:crosses val="autoZero"/>
        <c:auto val="1"/>
        <c:lblAlgn val="ctr"/>
        <c:lblOffset val="100"/>
        <c:noMultiLvlLbl val="0"/>
      </c:catAx>
      <c:valAx>
        <c:axId val="954208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8205568"/>
        <c:crosses val="autoZero"/>
        <c:crossBetween val="between"/>
      </c:valAx>
      <c:spPr>
        <a:solidFill>
          <a:schemeClr val="bg2">
            <a:lumMod val="90000"/>
          </a:schemeClr>
        </a:solidFill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18972975600282"/>
          <c:y val="0.14758971809257312"/>
          <c:w val="0.69183496160202196"/>
          <c:h val="0.824694983888746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kereskedelmi televíziók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Munka1!$B$2:$B$25</c:f>
              <c:numCache>
                <c:formatCode>0</c:formatCode>
                <c:ptCount val="24"/>
                <c:pt idx="0">
                  <c:v>23</c:v>
                </c:pt>
                <c:pt idx="1">
                  <c:v>23</c:v>
                </c:pt>
                <c:pt idx="2">
                  <c:v>20</c:v>
                </c:pt>
                <c:pt idx="3">
                  <c:v>16</c:v>
                </c:pt>
                <c:pt idx="5">
                  <c:v>9</c:v>
                </c:pt>
                <c:pt idx="6">
                  <c:v>17</c:v>
                </c:pt>
                <c:pt idx="7">
                  <c:v>27</c:v>
                </c:pt>
                <c:pt idx="8">
                  <c:v>34</c:v>
                </c:pt>
                <c:pt idx="10">
                  <c:v>29</c:v>
                </c:pt>
                <c:pt idx="11">
                  <c:v>31</c:v>
                </c:pt>
                <c:pt idx="12">
                  <c:v>14</c:v>
                </c:pt>
                <c:pt idx="13">
                  <c:v>13</c:v>
                </c:pt>
                <c:pt idx="14">
                  <c:v>12</c:v>
                </c:pt>
                <c:pt idx="16">
                  <c:v>24</c:v>
                </c:pt>
                <c:pt idx="17">
                  <c:v>18</c:v>
                </c:pt>
                <c:pt idx="19">
                  <c:v>19</c:v>
                </c:pt>
                <c:pt idx="20">
                  <c:v>27</c:v>
                </c:pt>
                <c:pt idx="21">
                  <c:v>19</c:v>
                </c:pt>
                <c:pt idx="2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D-4295-A518-BD56123777C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állami televíziók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Munka1!$C$2:$C$25</c:f>
              <c:numCache>
                <c:formatCode>0</c:formatCode>
                <c:ptCount val="24"/>
                <c:pt idx="0">
                  <c:v>15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24</c:v>
                </c:pt>
                <c:pt idx="10">
                  <c:v>24</c:v>
                </c:pt>
                <c:pt idx="11">
                  <c:v>11</c:v>
                </c:pt>
                <c:pt idx="12">
                  <c:v>18</c:v>
                </c:pt>
                <c:pt idx="13">
                  <c:v>4</c:v>
                </c:pt>
                <c:pt idx="14">
                  <c:v>3</c:v>
                </c:pt>
                <c:pt idx="16">
                  <c:v>17</c:v>
                </c:pt>
                <c:pt idx="17">
                  <c:v>11</c:v>
                </c:pt>
                <c:pt idx="19">
                  <c:v>9</c:v>
                </c:pt>
                <c:pt idx="20">
                  <c:v>2</c:v>
                </c:pt>
                <c:pt idx="21">
                  <c:v>30</c:v>
                </c:pt>
                <c:pt idx="2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D-4295-A518-BD56123777C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hírtelevíziók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Munka1!$D$2:$D$25</c:f>
              <c:numCache>
                <c:formatCode>0</c:formatCode>
                <c:ptCount val="24"/>
                <c:pt idx="0">
                  <c:v>13</c:v>
                </c:pt>
                <c:pt idx="1">
                  <c:v>12</c:v>
                </c:pt>
                <c:pt idx="2">
                  <c:v>17</c:v>
                </c:pt>
                <c:pt idx="3">
                  <c:v>15</c:v>
                </c:pt>
                <c:pt idx="5">
                  <c:v>11</c:v>
                </c:pt>
                <c:pt idx="6">
                  <c:v>13</c:v>
                </c:pt>
                <c:pt idx="7">
                  <c:v>16</c:v>
                </c:pt>
                <c:pt idx="8">
                  <c:v>15</c:v>
                </c:pt>
                <c:pt idx="10">
                  <c:v>27</c:v>
                </c:pt>
                <c:pt idx="11">
                  <c:v>15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6">
                  <c:v>16</c:v>
                </c:pt>
                <c:pt idx="17">
                  <c:v>12</c:v>
                </c:pt>
                <c:pt idx="19">
                  <c:v>11</c:v>
                </c:pt>
                <c:pt idx="20">
                  <c:v>12</c:v>
                </c:pt>
                <c:pt idx="21">
                  <c:v>19</c:v>
                </c:pt>
                <c:pt idx="2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D-4295-A518-BD56123777C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rádiók</c:v>
                </c:pt>
              </c:strCache>
            </c:strRef>
          </c:tx>
          <c:spPr>
            <a:solidFill>
              <a:srgbClr val="FF717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Munka1!$E$2:$E$25</c:f>
              <c:numCache>
                <c:formatCode>0</c:formatCode>
                <c:ptCount val="24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5</c:v>
                </c:pt>
                <c:pt idx="10">
                  <c:v>3</c:v>
                </c:pt>
                <c:pt idx="11">
                  <c:v>6</c:v>
                </c:pt>
                <c:pt idx="12">
                  <c:v>8</c:v>
                </c:pt>
                <c:pt idx="13">
                  <c:v>2</c:v>
                </c:pt>
                <c:pt idx="16">
                  <c:v>3</c:v>
                </c:pt>
                <c:pt idx="17">
                  <c:v>5</c:v>
                </c:pt>
                <c:pt idx="19">
                  <c:v>5</c:v>
                </c:pt>
                <c:pt idx="20">
                  <c:v>2</c:v>
                </c:pt>
                <c:pt idx="21">
                  <c:v>4</c:v>
                </c:pt>
                <c:pt idx="2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2D-4295-A518-BD56123777C8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politikai napilapok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Munka1!$F$2:$F$25</c:f>
              <c:numCache>
                <c:formatCode>General</c:formatCode>
                <c:ptCount val="24"/>
                <c:pt idx="0" formatCode="0">
                  <c:v>1</c:v>
                </c:pt>
                <c:pt idx="5" formatCode="0">
                  <c:v>0</c:v>
                </c:pt>
                <c:pt idx="6" formatCode="0">
                  <c:v>0</c:v>
                </c:pt>
                <c:pt idx="8" formatCode="0">
                  <c:v>1</c:v>
                </c:pt>
                <c:pt idx="10" formatCode="0">
                  <c:v>1</c:v>
                </c:pt>
                <c:pt idx="11" formatCode="0">
                  <c:v>0</c:v>
                </c:pt>
                <c:pt idx="16" formatCode="0">
                  <c:v>0</c:v>
                </c:pt>
                <c:pt idx="17" formatCode="0">
                  <c:v>0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0</c:v>
                </c:pt>
                <c:pt idx="23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2D-4295-A518-BD56123777C8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bulvár napilapok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Munka1!$G$2:$G$25</c:f>
              <c:numCache>
                <c:formatCode>General</c:formatCode>
                <c:ptCount val="24"/>
                <c:pt idx="2" formatCode="0">
                  <c:v>0</c:v>
                </c:pt>
                <c:pt idx="7" formatCode="0">
                  <c:v>0</c:v>
                </c:pt>
                <c:pt idx="11" formatCode="0">
                  <c:v>0</c:v>
                </c:pt>
                <c:pt idx="16" formatCode="0">
                  <c:v>0</c:v>
                </c:pt>
                <c:pt idx="20" formatCode="0">
                  <c:v>0</c:v>
                </c:pt>
                <c:pt idx="23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2D-4295-A518-BD56123777C8}"/>
            </c:ext>
          </c:extLst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hetilapok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Munka1!$H$2:$H$25</c:f>
              <c:numCache>
                <c:formatCode>General</c:formatCode>
                <c:ptCount val="24"/>
                <c:pt idx="0" formatCode="0">
                  <c:v>1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1</c:v>
                </c:pt>
                <c:pt idx="10" formatCode="0">
                  <c:v>0</c:v>
                </c:pt>
                <c:pt idx="11" formatCode="0">
                  <c:v>0</c:v>
                </c:pt>
                <c:pt idx="12" formatCode="0">
                  <c:v>1</c:v>
                </c:pt>
                <c:pt idx="16" formatCode="0">
                  <c:v>1</c:v>
                </c:pt>
                <c:pt idx="19" formatCode="0">
                  <c:v>0</c:v>
                </c:pt>
                <c:pt idx="21" formatCode="0">
                  <c:v>0</c:v>
                </c:pt>
                <c:pt idx="23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2D-4295-A518-BD56123777C8}"/>
            </c:ext>
          </c:extLst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internetes hírportálok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Munka1!$I$2:$I$25</c:f>
              <c:numCache>
                <c:formatCode>0</c:formatCode>
                <c:ptCount val="24"/>
                <c:pt idx="0">
                  <c:v>28</c:v>
                </c:pt>
                <c:pt idx="1">
                  <c:v>38</c:v>
                </c:pt>
                <c:pt idx="2">
                  <c:v>37</c:v>
                </c:pt>
                <c:pt idx="3">
                  <c:v>41</c:v>
                </c:pt>
                <c:pt idx="5">
                  <c:v>57</c:v>
                </c:pt>
                <c:pt idx="6">
                  <c:v>45</c:v>
                </c:pt>
                <c:pt idx="7">
                  <c:v>25</c:v>
                </c:pt>
                <c:pt idx="8">
                  <c:v>9</c:v>
                </c:pt>
                <c:pt idx="10">
                  <c:v>11</c:v>
                </c:pt>
                <c:pt idx="11">
                  <c:v>28</c:v>
                </c:pt>
                <c:pt idx="12">
                  <c:v>40</c:v>
                </c:pt>
                <c:pt idx="13">
                  <c:v>58</c:v>
                </c:pt>
                <c:pt idx="14">
                  <c:v>63</c:v>
                </c:pt>
                <c:pt idx="16">
                  <c:v>29</c:v>
                </c:pt>
                <c:pt idx="17">
                  <c:v>42</c:v>
                </c:pt>
                <c:pt idx="19">
                  <c:v>40</c:v>
                </c:pt>
                <c:pt idx="20">
                  <c:v>45</c:v>
                </c:pt>
                <c:pt idx="21">
                  <c:v>18</c:v>
                </c:pt>
                <c:pt idx="2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2D-4295-A518-BD56123777C8}"/>
            </c:ext>
          </c:extLst>
        </c:ser>
        <c:ser>
          <c:idx val="8"/>
          <c:order val="8"/>
          <c:tx>
            <c:strRef>
              <c:f>Munka1!$J$1</c:f>
              <c:strCache>
                <c:ptCount val="1"/>
                <c:pt idx="0">
                  <c:v>facebook vagy más közösségi média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Munka1!$J$2:$J$25</c:f>
              <c:numCache>
                <c:formatCode>0</c:formatCode>
                <c:ptCount val="24"/>
                <c:pt idx="0">
                  <c:v>12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5">
                  <c:v>7</c:v>
                </c:pt>
                <c:pt idx="6">
                  <c:v>10</c:v>
                </c:pt>
                <c:pt idx="7">
                  <c:v>11</c:v>
                </c:pt>
                <c:pt idx="8">
                  <c:v>10</c:v>
                </c:pt>
                <c:pt idx="10">
                  <c:v>3</c:v>
                </c:pt>
                <c:pt idx="11">
                  <c:v>8</c:v>
                </c:pt>
                <c:pt idx="12">
                  <c:v>10</c:v>
                </c:pt>
                <c:pt idx="13">
                  <c:v>17</c:v>
                </c:pt>
                <c:pt idx="14">
                  <c:v>17</c:v>
                </c:pt>
                <c:pt idx="16">
                  <c:v>10</c:v>
                </c:pt>
                <c:pt idx="17">
                  <c:v>9</c:v>
                </c:pt>
                <c:pt idx="19">
                  <c:v>11</c:v>
                </c:pt>
                <c:pt idx="20">
                  <c:v>11</c:v>
                </c:pt>
                <c:pt idx="21">
                  <c:v>9</c:v>
                </c:pt>
                <c:pt idx="2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2D-4295-A518-BD56123777C8}"/>
            </c:ext>
          </c:extLst>
        </c:ser>
        <c:ser>
          <c:idx val="9"/>
          <c:order val="9"/>
          <c:tx>
            <c:strRef>
              <c:f>Munka1!$K$1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Munka1!$A$2:$A$25</c:f>
              <c:strCache>
                <c:ptCount val="24"/>
                <c:pt idx="0">
                  <c:v>község</c:v>
                </c:pt>
                <c:pt idx="1">
                  <c:v>egyéb város</c:v>
                </c:pt>
                <c:pt idx="2">
                  <c:v>megyeszékhely, megyei jogú város</c:v>
                </c:pt>
                <c:pt idx="3">
                  <c:v>Budapest</c:v>
                </c:pt>
                <c:pt idx="4">
                  <c:v>A LAKÓHELY TELEPÜLÉSTÍPUSA</c:v>
                </c:pt>
                <c:pt idx="5">
                  <c:v>diploma</c:v>
                </c:pt>
                <c:pt idx="6">
                  <c:v>érettségi</c:v>
                </c:pt>
                <c:pt idx="7">
                  <c:v>szakmunkásképző, szakiskola</c:v>
                </c:pt>
                <c:pt idx="8">
                  <c:v>legfeljebb 8 osztály</c:v>
                </c:pt>
                <c:pt idx="9">
                  <c:v>ISKOLAI VÉGZETTSÉG</c:v>
                </c:pt>
                <c:pt idx="10">
                  <c:v>60 éves vagy idősebb</c:v>
                </c:pt>
                <c:pt idx="11">
                  <c:v>50-59 éves</c:v>
                </c:pt>
                <c:pt idx="12">
                  <c:v>40-49 éves</c:v>
                </c:pt>
                <c:pt idx="13">
                  <c:v>30-39 éves</c:v>
                </c:pt>
                <c:pt idx="14">
                  <c:v>18-29 éves</c:v>
                </c:pt>
                <c:pt idx="15">
                  <c:v>ÉLETKOR</c:v>
                </c:pt>
                <c:pt idx="16">
                  <c:v>nő</c:v>
                </c:pt>
                <c:pt idx="17">
                  <c:v>férfi</c:v>
                </c:pt>
                <c:pt idx="18">
                  <c:v>NEME</c:v>
                </c:pt>
                <c:pt idx="19">
                  <c:v>nincs pártja</c:v>
                </c:pt>
                <c:pt idx="20">
                  <c:v>ellenzéki</c:v>
                </c:pt>
                <c:pt idx="21">
                  <c:v>kormánypárti</c:v>
                </c:pt>
                <c:pt idx="22">
                  <c:v>PÁRTPREFERENCIA</c:v>
                </c:pt>
                <c:pt idx="23">
                  <c:v>SZAVAZÓKORÚ NÉPESSÉG</c:v>
                </c:pt>
              </c:strCache>
            </c:strRef>
          </c:cat>
          <c:val>
            <c:numRef>
              <c:f>Munka1!$K$2:$K$25</c:f>
              <c:numCache>
                <c:formatCode>0</c:formatCode>
                <c:ptCount val="2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2</c:v>
                </c:pt>
                <c:pt idx="16">
                  <c:v>1</c:v>
                </c:pt>
                <c:pt idx="17">
                  <c:v>2</c:v>
                </c:pt>
                <c:pt idx="19">
                  <c:v>4</c:v>
                </c:pt>
                <c:pt idx="21">
                  <c:v>1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9A-4FD3-AAED-985B80225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5609984"/>
        <c:axId val="115613056"/>
      </c:barChart>
      <c:catAx>
        <c:axId val="11560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13056"/>
        <c:crosses val="autoZero"/>
        <c:auto val="1"/>
        <c:lblAlgn val="ctr"/>
        <c:lblOffset val="100"/>
        <c:noMultiLvlLbl val="0"/>
      </c:catAx>
      <c:valAx>
        <c:axId val="11561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560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7494400560051733E-3"/>
          <c:y val="2.0091209390936747E-2"/>
          <c:w val="0.96954311682484762"/>
          <c:h val="0.1104387633884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Munka1!$A$2:$A$21</c:f>
              <c:strCache>
                <c:ptCount val="20"/>
                <c:pt idx="0">
                  <c:v>Kossuth Rádió</c:v>
                </c:pt>
                <c:pt idx="1">
                  <c:v>Hirado.hu</c:v>
                </c:pt>
                <c:pt idx="2">
                  <c:v>Hírtv.hu</c:v>
                </c:pt>
                <c:pt idx="3">
                  <c:v>atv.hu</c:v>
                </c:pt>
                <c:pt idx="4">
                  <c:v>Petőfi Rádió</c:v>
                </c:pt>
                <c:pt idx="5">
                  <c:v>rtl.hu</c:v>
                </c:pt>
                <c:pt idx="6">
                  <c:v>Rádió 1</c:v>
                </c:pt>
                <c:pt idx="7">
                  <c:v>portfolio.hu</c:v>
                </c:pt>
                <c:pt idx="8">
                  <c:v>HírTV</c:v>
                </c:pt>
                <c:pt idx="9">
                  <c:v>Retro Rádió</c:v>
                </c:pt>
                <c:pt idx="10">
                  <c:v>origo.hu</c:v>
                </c:pt>
                <c:pt idx="11">
                  <c:v>444.hu</c:v>
                </c:pt>
                <c:pt idx="12">
                  <c:v>Telex.hu</c:v>
                </c:pt>
                <c:pt idx="13">
                  <c:v>ATV</c:v>
                </c:pt>
                <c:pt idx="14">
                  <c:v>TV2</c:v>
                </c:pt>
                <c:pt idx="15">
                  <c:v>M1, M2, M4, M5, Duna TV</c:v>
                </c:pt>
                <c:pt idx="16">
                  <c:v>index.hu</c:v>
                </c:pt>
                <c:pt idx="17">
                  <c:v>hvg.hu</c:v>
                </c:pt>
                <c:pt idx="18">
                  <c:v>24.hu</c:v>
                </c:pt>
                <c:pt idx="19">
                  <c:v>RTL</c:v>
                </c:pt>
              </c:strCache>
            </c:strRef>
          </c:cat>
          <c:val>
            <c:numRef>
              <c:f>Munka1!$B$2:$B$21</c:f>
              <c:numCache>
                <c:formatCode>General</c:formatCode>
                <c:ptCount val="20"/>
                <c:pt idx="0">
                  <c:v>16</c:v>
                </c:pt>
                <c:pt idx="1">
                  <c:v>16</c:v>
                </c:pt>
                <c:pt idx="2">
                  <c:v>17</c:v>
                </c:pt>
                <c:pt idx="3">
                  <c:v>17</c:v>
                </c:pt>
                <c:pt idx="4">
                  <c:v>18</c:v>
                </c:pt>
                <c:pt idx="5">
                  <c:v>18</c:v>
                </c:pt>
                <c:pt idx="6">
                  <c:v>20</c:v>
                </c:pt>
                <c:pt idx="7">
                  <c:v>22</c:v>
                </c:pt>
                <c:pt idx="8">
                  <c:v>25</c:v>
                </c:pt>
                <c:pt idx="9">
                  <c:v>25</c:v>
                </c:pt>
                <c:pt idx="10">
                  <c:v>28</c:v>
                </c:pt>
                <c:pt idx="11">
                  <c:v>29</c:v>
                </c:pt>
                <c:pt idx="12">
                  <c:v>29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33</c:v>
                </c:pt>
                <c:pt idx="17">
                  <c:v>34</c:v>
                </c:pt>
                <c:pt idx="18">
                  <c:v>35</c:v>
                </c:pt>
                <c:pt idx="1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B-4528-8EED-2B797739C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596594608"/>
        <c:axId val="596594968"/>
      </c:barChart>
      <c:catAx>
        <c:axId val="59659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6594968"/>
        <c:crosses val="autoZero"/>
        <c:auto val="1"/>
        <c:lblAlgn val="ctr"/>
        <c:lblOffset val="100"/>
        <c:noMultiLvlLbl val="0"/>
      </c:catAx>
      <c:valAx>
        <c:axId val="59659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659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64188322956444"/>
          <c:y val="2.0036845383849654E-2"/>
          <c:w val="0.46950970228147038"/>
          <c:h val="0.938398345977296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Munka1!$A$2:$A$36</c:f>
              <c:strCache>
                <c:ptCount val="35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  <c:pt idx="6">
                  <c:v>2014-15</c:v>
                </c:pt>
                <c:pt idx="7">
                  <c:v>2016</c:v>
                </c:pt>
                <c:pt idx="8">
                  <c:v>2018</c:v>
                </c:pt>
                <c:pt idx="9">
                  <c:v>2020</c:v>
                </c:pt>
                <c:pt idx="10">
                  <c:v>2023</c:v>
                </c:pt>
                <c:pt idx="12">
                  <c:v>2014-15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  <c:pt idx="16">
                  <c:v>2023</c:v>
                </c:pt>
                <c:pt idx="18">
                  <c:v>2014-15</c:v>
                </c:pt>
                <c:pt idx="19">
                  <c:v>2016</c:v>
                </c:pt>
                <c:pt idx="20">
                  <c:v>2018</c:v>
                </c:pt>
                <c:pt idx="21">
                  <c:v>2020</c:v>
                </c:pt>
                <c:pt idx="22">
                  <c:v>2023</c:v>
                </c:pt>
                <c:pt idx="24">
                  <c:v>2014-15</c:v>
                </c:pt>
                <c:pt idx="25">
                  <c:v>2016</c:v>
                </c:pt>
                <c:pt idx="26">
                  <c:v>2018</c:v>
                </c:pt>
                <c:pt idx="27">
                  <c:v>2020</c:v>
                </c:pt>
                <c:pt idx="28">
                  <c:v>2023</c:v>
                </c:pt>
                <c:pt idx="30">
                  <c:v>2014-15</c:v>
                </c:pt>
                <c:pt idx="31">
                  <c:v>2016</c:v>
                </c:pt>
                <c:pt idx="32">
                  <c:v>2018</c:v>
                </c:pt>
                <c:pt idx="33">
                  <c:v>2020</c:v>
                </c:pt>
                <c:pt idx="34">
                  <c:v>2023</c:v>
                </c:pt>
              </c:strCache>
            </c:strRef>
          </c:cat>
          <c:val>
            <c:numRef>
              <c:f>Munka1!$B$2:$B$36</c:f>
              <c:numCache>
                <c:formatCode>General</c:formatCode>
                <c:ptCount val="35"/>
                <c:pt idx="1">
                  <c:v>1</c:v>
                </c:pt>
                <c:pt idx="2">
                  <c:v>3</c:v>
                </c:pt>
                <c:pt idx="3">
                  <c:v>9</c:v>
                </c:pt>
                <c:pt idx="4" formatCode="0">
                  <c:v>10</c:v>
                </c:pt>
                <c:pt idx="6">
                  <c:v>25</c:v>
                </c:pt>
                <c:pt idx="7">
                  <c:v>23</c:v>
                </c:pt>
                <c:pt idx="8">
                  <c:v>19</c:v>
                </c:pt>
                <c:pt idx="9">
                  <c:v>23</c:v>
                </c:pt>
                <c:pt idx="10" formatCode="0">
                  <c:v>25</c:v>
                </c:pt>
                <c:pt idx="12">
                  <c:v>21</c:v>
                </c:pt>
                <c:pt idx="13">
                  <c:v>21</c:v>
                </c:pt>
                <c:pt idx="14">
                  <c:v>27</c:v>
                </c:pt>
                <c:pt idx="15">
                  <c:v>29</c:v>
                </c:pt>
                <c:pt idx="16" formatCode="0">
                  <c:v>31</c:v>
                </c:pt>
                <c:pt idx="18">
                  <c:v>43</c:v>
                </c:pt>
                <c:pt idx="19">
                  <c:v>47</c:v>
                </c:pt>
                <c:pt idx="20">
                  <c:v>54</c:v>
                </c:pt>
                <c:pt idx="21">
                  <c:v>40</c:v>
                </c:pt>
                <c:pt idx="22" formatCode="0">
                  <c:v>33</c:v>
                </c:pt>
                <c:pt idx="24">
                  <c:v>62</c:v>
                </c:pt>
                <c:pt idx="25">
                  <c:v>61</c:v>
                </c:pt>
                <c:pt idx="26">
                  <c:v>68</c:v>
                </c:pt>
                <c:pt idx="27">
                  <c:v>45</c:v>
                </c:pt>
                <c:pt idx="28" formatCode="0">
                  <c:v>32</c:v>
                </c:pt>
                <c:pt idx="30">
                  <c:v>73</c:v>
                </c:pt>
                <c:pt idx="31">
                  <c:v>75</c:v>
                </c:pt>
                <c:pt idx="32">
                  <c:v>74</c:v>
                </c:pt>
                <c:pt idx="33">
                  <c:v>53</c:v>
                </c:pt>
                <c:pt idx="34" formatCode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3-424E-99AA-8211B4164461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legalább havonta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Munka1!$A$2:$A$36</c:f>
              <c:strCache>
                <c:ptCount val="35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  <c:pt idx="6">
                  <c:v>2014-15</c:v>
                </c:pt>
                <c:pt idx="7">
                  <c:v>2016</c:v>
                </c:pt>
                <c:pt idx="8">
                  <c:v>2018</c:v>
                </c:pt>
                <c:pt idx="9">
                  <c:v>2020</c:v>
                </c:pt>
                <c:pt idx="10">
                  <c:v>2023</c:v>
                </c:pt>
                <c:pt idx="12">
                  <c:v>2014-15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  <c:pt idx="16">
                  <c:v>2023</c:v>
                </c:pt>
                <c:pt idx="18">
                  <c:v>2014-15</c:v>
                </c:pt>
                <c:pt idx="19">
                  <c:v>2016</c:v>
                </c:pt>
                <c:pt idx="20">
                  <c:v>2018</c:v>
                </c:pt>
                <c:pt idx="21">
                  <c:v>2020</c:v>
                </c:pt>
                <c:pt idx="22">
                  <c:v>2023</c:v>
                </c:pt>
                <c:pt idx="24">
                  <c:v>2014-15</c:v>
                </c:pt>
                <c:pt idx="25">
                  <c:v>2016</c:v>
                </c:pt>
                <c:pt idx="26">
                  <c:v>2018</c:v>
                </c:pt>
                <c:pt idx="27">
                  <c:v>2020</c:v>
                </c:pt>
                <c:pt idx="28">
                  <c:v>2023</c:v>
                </c:pt>
                <c:pt idx="30">
                  <c:v>2014-15</c:v>
                </c:pt>
                <c:pt idx="31">
                  <c:v>2016</c:v>
                </c:pt>
                <c:pt idx="32">
                  <c:v>2018</c:v>
                </c:pt>
                <c:pt idx="33">
                  <c:v>2020</c:v>
                </c:pt>
                <c:pt idx="34">
                  <c:v>2023</c:v>
                </c:pt>
              </c:strCache>
            </c:strRef>
          </c:cat>
          <c:val>
            <c:numRef>
              <c:f>Munka1!$C$2:$C$36</c:f>
              <c:numCache>
                <c:formatCode>General</c:formatCode>
                <c:ptCount val="35"/>
                <c:pt idx="1">
                  <c:v>3</c:v>
                </c:pt>
                <c:pt idx="2">
                  <c:v>10</c:v>
                </c:pt>
                <c:pt idx="3">
                  <c:v>7</c:v>
                </c:pt>
                <c:pt idx="4" formatCode="0">
                  <c:v>8</c:v>
                </c:pt>
                <c:pt idx="6">
                  <c:v>21</c:v>
                </c:pt>
                <c:pt idx="7">
                  <c:v>18</c:v>
                </c:pt>
                <c:pt idx="8">
                  <c:v>22</c:v>
                </c:pt>
                <c:pt idx="9">
                  <c:v>13</c:v>
                </c:pt>
                <c:pt idx="10" formatCode="0">
                  <c:v>10</c:v>
                </c:pt>
                <c:pt idx="12">
                  <c:v>18</c:v>
                </c:pt>
                <c:pt idx="13">
                  <c:v>18</c:v>
                </c:pt>
                <c:pt idx="14">
                  <c:v>23</c:v>
                </c:pt>
                <c:pt idx="15">
                  <c:v>12</c:v>
                </c:pt>
                <c:pt idx="16" formatCode="0">
                  <c:v>9</c:v>
                </c:pt>
                <c:pt idx="18">
                  <c:v>21</c:v>
                </c:pt>
                <c:pt idx="19">
                  <c:v>20</c:v>
                </c:pt>
                <c:pt idx="20">
                  <c:v>24</c:v>
                </c:pt>
                <c:pt idx="21">
                  <c:v>13</c:v>
                </c:pt>
                <c:pt idx="22" formatCode="0">
                  <c:v>10</c:v>
                </c:pt>
                <c:pt idx="24">
                  <c:v>14</c:v>
                </c:pt>
                <c:pt idx="25">
                  <c:v>16</c:v>
                </c:pt>
                <c:pt idx="26">
                  <c:v>18</c:v>
                </c:pt>
                <c:pt idx="27">
                  <c:v>12</c:v>
                </c:pt>
                <c:pt idx="28" formatCode="0">
                  <c:v>12</c:v>
                </c:pt>
                <c:pt idx="30">
                  <c:v>11</c:v>
                </c:pt>
                <c:pt idx="31">
                  <c:v>10</c:v>
                </c:pt>
                <c:pt idx="32">
                  <c:v>16</c:v>
                </c:pt>
                <c:pt idx="33">
                  <c:v>13</c:v>
                </c:pt>
                <c:pt idx="34" formatCode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3-424E-99AA-8211B4164461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Munka1!$A$2:$A$36</c:f>
              <c:strCache>
                <c:ptCount val="35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  <c:pt idx="6">
                  <c:v>2014-15</c:v>
                </c:pt>
                <c:pt idx="7">
                  <c:v>2016</c:v>
                </c:pt>
                <c:pt idx="8">
                  <c:v>2018</c:v>
                </c:pt>
                <c:pt idx="9">
                  <c:v>2020</c:v>
                </c:pt>
                <c:pt idx="10">
                  <c:v>2023</c:v>
                </c:pt>
                <c:pt idx="12">
                  <c:v>2014-15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  <c:pt idx="16">
                  <c:v>2023</c:v>
                </c:pt>
                <c:pt idx="18">
                  <c:v>2014-15</c:v>
                </c:pt>
                <c:pt idx="19">
                  <c:v>2016</c:v>
                </c:pt>
                <c:pt idx="20">
                  <c:v>2018</c:v>
                </c:pt>
                <c:pt idx="21">
                  <c:v>2020</c:v>
                </c:pt>
                <c:pt idx="22">
                  <c:v>2023</c:v>
                </c:pt>
                <c:pt idx="24">
                  <c:v>2014-15</c:v>
                </c:pt>
                <c:pt idx="25">
                  <c:v>2016</c:v>
                </c:pt>
                <c:pt idx="26">
                  <c:v>2018</c:v>
                </c:pt>
                <c:pt idx="27">
                  <c:v>2020</c:v>
                </c:pt>
                <c:pt idx="28">
                  <c:v>2023</c:v>
                </c:pt>
                <c:pt idx="30">
                  <c:v>2014-15</c:v>
                </c:pt>
                <c:pt idx="31">
                  <c:v>2016</c:v>
                </c:pt>
                <c:pt idx="32">
                  <c:v>2018</c:v>
                </c:pt>
                <c:pt idx="33">
                  <c:v>2020</c:v>
                </c:pt>
                <c:pt idx="34">
                  <c:v>2023</c:v>
                </c:pt>
              </c:strCache>
            </c:strRef>
          </c:cat>
          <c:val>
            <c:numRef>
              <c:f>Munka1!$D$2:$D$36</c:f>
              <c:numCache>
                <c:formatCode>General</c:formatCode>
                <c:ptCount val="35"/>
                <c:pt idx="1">
                  <c:v>95</c:v>
                </c:pt>
                <c:pt idx="2">
                  <c:v>87</c:v>
                </c:pt>
                <c:pt idx="3">
                  <c:v>84</c:v>
                </c:pt>
                <c:pt idx="4" formatCode="0">
                  <c:v>82</c:v>
                </c:pt>
                <c:pt idx="6">
                  <c:v>54</c:v>
                </c:pt>
                <c:pt idx="7">
                  <c:v>59</c:v>
                </c:pt>
                <c:pt idx="8">
                  <c:v>59</c:v>
                </c:pt>
                <c:pt idx="9">
                  <c:v>64</c:v>
                </c:pt>
                <c:pt idx="10" formatCode="0">
                  <c:v>65</c:v>
                </c:pt>
                <c:pt idx="12">
                  <c:v>61</c:v>
                </c:pt>
                <c:pt idx="13">
                  <c:v>61</c:v>
                </c:pt>
                <c:pt idx="14">
                  <c:v>50</c:v>
                </c:pt>
                <c:pt idx="15">
                  <c:v>59</c:v>
                </c:pt>
                <c:pt idx="16" formatCode="0">
                  <c:v>60</c:v>
                </c:pt>
                <c:pt idx="18">
                  <c:v>35</c:v>
                </c:pt>
                <c:pt idx="19">
                  <c:v>34</c:v>
                </c:pt>
                <c:pt idx="20">
                  <c:v>22</c:v>
                </c:pt>
                <c:pt idx="21">
                  <c:v>47</c:v>
                </c:pt>
                <c:pt idx="22" formatCode="0">
                  <c:v>57</c:v>
                </c:pt>
                <c:pt idx="24">
                  <c:v>24</c:v>
                </c:pt>
                <c:pt idx="25">
                  <c:v>23</c:v>
                </c:pt>
                <c:pt idx="26">
                  <c:v>14</c:v>
                </c:pt>
                <c:pt idx="27">
                  <c:v>43</c:v>
                </c:pt>
                <c:pt idx="28" formatCode="0">
                  <c:v>56</c:v>
                </c:pt>
                <c:pt idx="30">
                  <c:v>16</c:v>
                </c:pt>
                <c:pt idx="31">
                  <c:v>16</c:v>
                </c:pt>
                <c:pt idx="32">
                  <c:v>10</c:v>
                </c:pt>
                <c:pt idx="33">
                  <c:v>34</c:v>
                </c:pt>
                <c:pt idx="34" formatCode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03-424E-99AA-8211B4164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36474624"/>
        <c:axId val="136476160"/>
      </c:barChart>
      <c:catAx>
        <c:axId val="136474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6476160"/>
        <c:crosses val="autoZero"/>
        <c:auto val="1"/>
        <c:lblAlgn val="ctr"/>
        <c:lblOffset val="100"/>
        <c:tickLblSkip val="1"/>
        <c:noMultiLvlLbl val="0"/>
      </c:catAx>
      <c:valAx>
        <c:axId val="136476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647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8050462884168526"/>
          <c:y val="0.20195854870047578"/>
          <c:w val="0.21949537115831494"/>
          <c:h val="0.389173898918813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64188322956505"/>
          <c:y val="2.0036845383849689E-2"/>
          <c:w val="0.46950970228147038"/>
          <c:h val="0.9383983459772959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Munka1!$A$2:$A$30</c:f>
              <c:strCache>
                <c:ptCount val="29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  <c:pt idx="6">
                  <c:v>2014-15</c:v>
                </c:pt>
                <c:pt idx="7">
                  <c:v>2016</c:v>
                </c:pt>
                <c:pt idx="8">
                  <c:v>2018</c:v>
                </c:pt>
                <c:pt idx="9">
                  <c:v>2020</c:v>
                </c:pt>
                <c:pt idx="10">
                  <c:v>2023</c:v>
                </c:pt>
                <c:pt idx="12">
                  <c:v>2014-15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  <c:pt idx="16">
                  <c:v>2023</c:v>
                </c:pt>
                <c:pt idx="18">
                  <c:v>2014-15</c:v>
                </c:pt>
                <c:pt idx="19">
                  <c:v>2016</c:v>
                </c:pt>
                <c:pt idx="20">
                  <c:v>2018</c:v>
                </c:pt>
                <c:pt idx="21">
                  <c:v>2020</c:v>
                </c:pt>
                <c:pt idx="22">
                  <c:v>2023</c:v>
                </c:pt>
                <c:pt idx="24">
                  <c:v>2014-15</c:v>
                </c:pt>
                <c:pt idx="25">
                  <c:v>2016</c:v>
                </c:pt>
                <c:pt idx="26">
                  <c:v>2018</c:v>
                </c:pt>
                <c:pt idx="27">
                  <c:v>2020</c:v>
                </c:pt>
                <c:pt idx="28">
                  <c:v>2023</c:v>
                </c:pt>
              </c:strCache>
            </c:strRef>
          </c:cat>
          <c:val>
            <c:numRef>
              <c:f>Munka1!$B$2:$B$30</c:f>
              <c:numCache>
                <c:formatCode>General</c:formatCode>
                <c:ptCount val="29"/>
                <c:pt idx="0">
                  <c:v>28</c:v>
                </c:pt>
                <c:pt idx="1">
                  <c:v>26</c:v>
                </c:pt>
                <c:pt idx="2">
                  <c:v>19</c:v>
                </c:pt>
                <c:pt idx="3">
                  <c:v>28</c:v>
                </c:pt>
                <c:pt idx="4">
                  <c:v>28</c:v>
                </c:pt>
                <c:pt idx="6">
                  <c:v>5</c:v>
                </c:pt>
                <c:pt idx="7">
                  <c:v>9</c:v>
                </c:pt>
                <c:pt idx="8">
                  <c:v>10</c:v>
                </c:pt>
                <c:pt idx="9">
                  <c:v>22</c:v>
                </c:pt>
                <c:pt idx="10">
                  <c:v>29</c:v>
                </c:pt>
                <c:pt idx="12">
                  <c:v>20</c:v>
                </c:pt>
                <c:pt idx="13">
                  <c:v>23</c:v>
                </c:pt>
                <c:pt idx="14">
                  <c:v>20</c:v>
                </c:pt>
                <c:pt idx="15">
                  <c:v>31</c:v>
                </c:pt>
                <c:pt idx="16">
                  <c:v>33</c:v>
                </c:pt>
                <c:pt idx="18">
                  <c:v>10</c:v>
                </c:pt>
                <c:pt idx="19">
                  <c:v>12</c:v>
                </c:pt>
                <c:pt idx="20">
                  <c:v>11</c:v>
                </c:pt>
                <c:pt idx="21">
                  <c:v>29</c:v>
                </c:pt>
                <c:pt idx="22">
                  <c:v>34</c:v>
                </c:pt>
                <c:pt idx="24">
                  <c:v>17</c:v>
                </c:pt>
                <c:pt idx="25">
                  <c:v>17</c:v>
                </c:pt>
                <c:pt idx="26">
                  <c:v>16</c:v>
                </c:pt>
                <c:pt idx="27">
                  <c:v>32</c:v>
                </c:pt>
                <c:pt idx="2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3-424E-99AA-8211B4164461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legalább havonta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Munka1!$A$2:$A$30</c:f>
              <c:strCache>
                <c:ptCount val="29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  <c:pt idx="6">
                  <c:v>2014-15</c:v>
                </c:pt>
                <c:pt idx="7">
                  <c:v>2016</c:v>
                </c:pt>
                <c:pt idx="8">
                  <c:v>2018</c:v>
                </c:pt>
                <c:pt idx="9">
                  <c:v>2020</c:v>
                </c:pt>
                <c:pt idx="10">
                  <c:v>2023</c:v>
                </c:pt>
                <c:pt idx="12">
                  <c:v>2014-15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  <c:pt idx="16">
                  <c:v>2023</c:v>
                </c:pt>
                <c:pt idx="18">
                  <c:v>2014-15</c:v>
                </c:pt>
                <c:pt idx="19">
                  <c:v>2016</c:v>
                </c:pt>
                <c:pt idx="20">
                  <c:v>2018</c:v>
                </c:pt>
                <c:pt idx="21">
                  <c:v>2020</c:v>
                </c:pt>
                <c:pt idx="22">
                  <c:v>2023</c:v>
                </c:pt>
                <c:pt idx="24">
                  <c:v>2014-15</c:v>
                </c:pt>
                <c:pt idx="25">
                  <c:v>2016</c:v>
                </c:pt>
                <c:pt idx="26">
                  <c:v>2018</c:v>
                </c:pt>
                <c:pt idx="27">
                  <c:v>2020</c:v>
                </c:pt>
                <c:pt idx="28">
                  <c:v>2023</c:v>
                </c:pt>
              </c:strCache>
            </c:strRef>
          </c:cat>
          <c:val>
            <c:numRef>
              <c:f>Munka1!$C$2:$C$30</c:f>
              <c:numCache>
                <c:formatCode>General</c:formatCode>
                <c:ptCount val="29"/>
                <c:pt idx="0">
                  <c:v>14</c:v>
                </c:pt>
                <c:pt idx="1">
                  <c:v>12</c:v>
                </c:pt>
                <c:pt idx="2">
                  <c:v>17</c:v>
                </c:pt>
                <c:pt idx="3">
                  <c:v>15</c:v>
                </c:pt>
                <c:pt idx="4">
                  <c:v>15</c:v>
                </c:pt>
                <c:pt idx="6">
                  <c:v>5</c:v>
                </c:pt>
                <c:pt idx="7">
                  <c:v>6</c:v>
                </c:pt>
                <c:pt idx="8">
                  <c:v>10</c:v>
                </c:pt>
                <c:pt idx="9">
                  <c:v>12</c:v>
                </c:pt>
                <c:pt idx="10">
                  <c:v>15</c:v>
                </c:pt>
                <c:pt idx="12">
                  <c:v>11</c:v>
                </c:pt>
                <c:pt idx="13">
                  <c:v>10</c:v>
                </c:pt>
                <c:pt idx="14">
                  <c:v>14</c:v>
                </c:pt>
                <c:pt idx="15">
                  <c:v>13</c:v>
                </c:pt>
                <c:pt idx="16">
                  <c:v>14</c:v>
                </c:pt>
                <c:pt idx="18">
                  <c:v>7</c:v>
                </c:pt>
                <c:pt idx="19">
                  <c:v>8</c:v>
                </c:pt>
                <c:pt idx="20">
                  <c:v>13</c:v>
                </c:pt>
                <c:pt idx="21">
                  <c:v>13</c:v>
                </c:pt>
                <c:pt idx="22">
                  <c:v>14</c:v>
                </c:pt>
                <c:pt idx="24">
                  <c:v>9</c:v>
                </c:pt>
                <c:pt idx="25">
                  <c:v>12</c:v>
                </c:pt>
                <c:pt idx="26">
                  <c:v>13</c:v>
                </c:pt>
                <c:pt idx="27">
                  <c:v>13</c:v>
                </c:pt>
                <c:pt idx="2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3-424E-99AA-8211B4164461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Munka1!$A$2:$A$30</c:f>
              <c:strCache>
                <c:ptCount val="29"/>
                <c:pt idx="0">
                  <c:v>2014-15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  <c:pt idx="4">
                  <c:v>2023</c:v>
                </c:pt>
                <c:pt idx="6">
                  <c:v>2014-15</c:v>
                </c:pt>
                <c:pt idx="7">
                  <c:v>2016</c:v>
                </c:pt>
                <c:pt idx="8">
                  <c:v>2018</c:v>
                </c:pt>
                <c:pt idx="9">
                  <c:v>2020</c:v>
                </c:pt>
                <c:pt idx="10">
                  <c:v>2023</c:v>
                </c:pt>
                <c:pt idx="12">
                  <c:v>2014-15</c:v>
                </c:pt>
                <c:pt idx="13">
                  <c:v>2016</c:v>
                </c:pt>
                <c:pt idx="14">
                  <c:v>2018</c:v>
                </c:pt>
                <c:pt idx="15">
                  <c:v>2020</c:v>
                </c:pt>
                <c:pt idx="16">
                  <c:v>2023</c:v>
                </c:pt>
                <c:pt idx="18">
                  <c:v>2014-15</c:v>
                </c:pt>
                <c:pt idx="19">
                  <c:v>2016</c:v>
                </c:pt>
                <c:pt idx="20">
                  <c:v>2018</c:v>
                </c:pt>
                <c:pt idx="21">
                  <c:v>2020</c:v>
                </c:pt>
                <c:pt idx="22">
                  <c:v>2023</c:v>
                </c:pt>
                <c:pt idx="24">
                  <c:v>2014-15</c:v>
                </c:pt>
                <c:pt idx="25">
                  <c:v>2016</c:v>
                </c:pt>
                <c:pt idx="26">
                  <c:v>2018</c:v>
                </c:pt>
                <c:pt idx="27">
                  <c:v>2020</c:v>
                </c:pt>
                <c:pt idx="28">
                  <c:v>2023</c:v>
                </c:pt>
              </c:strCache>
            </c:strRef>
          </c:cat>
          <c:val>
            <c:numRef>
              <c:f>Munka1!$D$2:$D$30</c:f>
              <c:numCache>
                <c:formatCode>General</c:formatCode>
                <c:ptCount val="29"/>
                <c:pt idx="0">
                  <c:v>59</c:v>
                </c:pt>
                <c:pt idx="1">
                  <c:v>62</c:v>
                </c:pt>
                <c:pt idx="2">
                  <c:v>65</c:v>
                </c:pt>
                <c:pt idx="3">
                  <c:v>57</c:v>
                </c:pt>
                <c:pt idx="4">
                  <c:v>57</c:v>
                </c:pt>
                <c:pt idx="6">
                  <c:v>90</c:v>
                </c:pt>
                <c:pt idx="7">
                  <c:v>84</c:v>
                </c:pt>
                <c:pt idx="8">
                  <c:v>80</c:v>
                </c:pt>
                <c:pt idx="9">
                  <c:v>65</c:v>
                </c:pt>
                <c:pt idx="10">
                  <c:v>56</c:v>
                </c:pt>
                <c:pt idx="12">
                  <c:v>69</c:v>
                </c:pt>
                <c:pt idx="13">
                  <c:v>67</c:v>
                </c:pt>
                <c:pt idx="14">
                  <c:v>66</c:v>
                </c:pt>
                <c:pt idx="15">
                  <c:v>56</c:v>
                </c:pt>
                <c:pt idx="16">
                  <c:v>53</c:v>
                </c:pt>
                <c:pt idx="18">
                  <c:v>83</c:v>
                </c:pt>
                <c:pt idx="19">
                  <c:v>81</c:v>
                </c:pt>
                <c:pt idx="20">
                  <c:v>76</c:v>
                </c:pt>
                <c:pt idx="21">
                  <c:v>58</c:v>
                </c:pt>
                <c:pt idx="22">
                  <c:v>52</c:v>
                </c:pt>
                <c:pt idx="24">
                  <c:v>74</c:v>
                </c:pt>
                <c:pt idx="25">
                  <c:v>71</c:v>
                </c:pt>
                <c:pt idx="26">
                  <c:v>71</c:v>
                </c:pt>
                <c:pt idx="27">
                  <c:v>55</c:v>
                </c:pt>
                <c:pt idx="28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03-424E-99AA-8211B4164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51427328"/>
        <c:axId val="151597056"/>
      </c:barChart>
      <c:catAx>
        <c:axId val="151427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1597056"/>
        <c:crosses val="autoZero"/>
        <c:auto val="1"/>
        <c:lblAlgn val="ctr"/>
        <c:lblOffset val="100"/>
        <c:tickLblSkip val="1"/>
        <c:noMultiLvlLbl val="0"/>
      </c:catAx>
      <c:valAx>
        <c:axId val="151597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142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8896998996154755"/>
          <c:y val="0.21363979024537239"/>
          <c:w val="0.21103001003845184"/>
          <c:h val="0.334865323563032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41749862148527"/>
          <c:y val="7.5568671690306177E-2"/>
          <c:w val="0.66892800379973882"/>
          <c:h val="0.88468347475734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Munka1!$A$2:$A$26</c:f>
              <c:strCache>
                <c:ptCount val="25"/>
                <c:pt idx="0">
                  <c:v>Hang.hu</c:v>
                </c:pt>
                <c:pt idx="1">
                  <c:v>G7.hu</c:v>
                </c:pt>
                <c:pt idx="2">
                  <c:v>Szabad Európa</c:v>
                </c:pt>
                <c:pt idx="3">
                  <c:v>Válasz Online</c:v>
                </c:pt>
                <c:pt idx="4">
                  <c:v>infostart.hu</c:v>
                </c:pt>
                <c:pt idx="5">
                  <c:v>Metropol.hu</c:v>
                </c:pt>
                <c:pt idx="6">
                  <c:v>nepszava.hu</c:v>
                </c:pt>
                <c:pt idx="7">
                  <c:v>ripost.hu</c:v>
                </c:pt>
                <c:pt idx="8">
                  <c:v>magyarnemzet.hu</c:v>
                </c:pt>
                <c:pt idx="9">
                  <c:v>mandiner.hu</c:v>
                </c:pt>
                <c:pt idx="10">
                  <c:v>168.hu</c:v>
                </c:pt>
                <c:pt idx="11">
                  <c:v>Tények.hu</c:v>
                </c:pt>
                <c:pt idx="12">
                  <c:v>Szeretlekmagyarorszag.hu</c:v>
                </c:pt>
                <c:pt idx="13">
                  <c:v>Blikk.hu</c:v>
                </c:pt>
                <c:pt idx="14">
                  <c:v>Hirado.hu</c:v>
                </c:pt>
                <c:pt idx="15">
                  <c:v>atv.hu</c:v>
                </c:pt>
                <c:pt idx="16">
                  <c:v>Hírtv.hu</c:v>
                </c:pt>
                <c:pt idx="17">
                  <c:v>rtl.hu</c:v>
                </c:pt>
                <c:pt idx="18">
                  <c:v>portfolio.hu</c:v>
                </c:pt>
                <c:pt idx="19">
                  <c:v>Telex.hu</c:v>
                </c:pt>
                <c:pt idx="20">
                  <c:v>origo.hu</c:v>
                </c:pt>
                <c:pt idx="21">
                  <c:v>444.hu</c:v>
                </c:pt>
                <c:pt idx="22">
                  <c:v>index.hu</c:v>
                </c:pt>
                <c:pt idx="23">
                  <c:v>hvg.hu</c:v>
                </c:pt>
                <c:pt idx="24">
                  <c:v>24.hu</c:v>
                </c:pt>
              </c:strCache>
            </c:strRef>
          </c:cat>
          <c:val>
            <c:numRef>
              <c:f>Munka1!$B$2:$B$26</c:f>
              <c:numCache>
                <c:formatCode>General</c:formatCode>
                <c:ptCount val="25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14</c:v>
                </c:pt>
                <c:pt idx="12">
                  <c:v>11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17</c:v>
                </c:pt>
                <c:pt idx="17">
                  <c:v>18</c:v>
                </c:pt>
                <c:pt idx="18">
                  <c:v>22</c:v>
                </c:pt>
                <c:pt idx="19">
                  <c:v>29</c:v>
                </c:pt>
                <c:pt idx="20">
                  <c:v>28</c:v>
                </c:pt>
                <c:pt idx="21">
                  <c:v>29</c:v>
                </c:pt>
                <c:pt idx="22">
                  <c:v>33</c:v>
                </c:pt>
                <c:pt idx="23">
                  <c:v>34</c:v>
                </c:pt>
                <c:pt idx="2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E-4E3D-80B7-02EA05ECAF7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ritkábban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Munka1!$A$2:$A$26</c:f>
              <c:strCache>
                <c:ptCount val="25"/>
                <c:pt idx="0">
                  <c:v>Hang.hu</c:v>
                </c:pt>
                <c:pt idx="1">
                  <c:v>G7.hu</c:v>
                </c:pt>
                <c:pt idx="2">
                  <c:v>Szabad Európa</c:v>
                </c:pt>
                <c:pt idx="3">
                  <c:v>Válasz Online</c:v>
                </c:pt>
                <c:pt idx="4">
                  <c:v>infostart.hu</c:v>
                </c:pt>
                <c:pt idx="5">
                  <c:v>Metropol.hu</c:v>
                </c:pt>
                <c:pt idx="6">
                  <c:v>nepszava.hu</c:v>
                </c:pt>
                <c:pt idx="7">
                  <c:v>ripost.hu</c:v>
                </c:pt>
                <c:pt idx="8">
                  <c:v>magyarnemzet.hu</c:v>
                </c:pt>
                <c:pt idx="9">
                  <c:v>mandiner.hu</c:v>
                </c:pt>
                <c:pt idx="10">
                  <c:v>168.hu</c:v>
                </c:pt>
                <c:pt idx="11">
                  <c:v>Tények.hu</c:v>
                </c:pt>
                <c:pt idx="12">
                  <c:v>Szeretlekmagyarorszag.hu</c:v>
                </c:pt>
                <c:pt idx="13">
                  <c:v>Blikk.hu</c:v>
                </c:pt>
                <c:pt idx="14">
                  <c:v>Hirado.hu</c:v>
                </c:pt>
                <c:pt idx="15">
                  <c:v>atv.hu</c:v>
                </c:pt>
                <c:pt idx="16">
                  <c:v>Hírtv.hu</c:v>
                </c:pt>
                <c:pt idx="17">
                  <c:v>rtl.hu</c:v>
                </c:pt>
                <c:pt idx="18">
                  <c:v>portfolio.hu</c:v>
                </c:pt>
                <c:pt idx="19">
                  <c:v>Telex.hu</c:v>
                </c:pt>
                <c:pt idx="20">
                  <c:v>origo.hu</c:v>
                </c:pt>
                <c:pt idx="21">
                  <c:v>444.hu</c:v>
                </c:pt>
                <c:pt idx="22">
                  <c:v>index.hu</c:v>
                </c:pt>
                <c:pt idx="23">
                  <c:v>hvg.hu</c:v>
                </c:pt>
                <c:pt idx="24">
                  <c:v>24.hu</c:v>
                </c:pt>
              </c:strCache>
            </c:strRef>
          </c:cat>
          <c:val>
            <c:numRef>
              <c:f>Munka1!$C$2:$C$26</c:f>
              <c:numCache>
                <c:formatCode>General</c:formatCode>
                <c:ptCount val="2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8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11</c:v>
                </c:pt>
                <c:pt idx="11">
                  <c:v>9</c:v>
                </c:pt>
                <c:pt idx="12">
                  <c:v>14</c:v>
                </c:pt>
                <c:pt idx="13">
                  <c:v>11</c:v>
                </c:pt>
                <c:pt idx="14">
                  <c:v>10</c:v>
                </c:pt>
                <c:pt idx="15">
                  <c:v>10</c:v>
                </c:pt>
                <c:pt idx="16">
                  <c:v>11</c:v>
                </c:pt>
                <c:pt idx="17">
                  <c:v>10</c:v>
                </c:pt>
                <c:pt idx="18">
                  <c:v>12</c:v>
                </c:pt>
                <c:pt idx="19">
                  <c:v>10</c:v>
                </c:pt>
                <c:pt idx="20">
                  <c:v>15</c:v>
                </c:pt>
                <c:pt idx="21">
                  <c:v>15</c:v>
                </c:pt>
                <c:pt idx="22">
                  <c:v>14</c:v>
                </c:pt>
                <c:pt idx="23">
                  <c:v>14</c:v>
                </c:pt>
                <c:pt idx="2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E-4E3D-80B7-02EA05ECAF7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Munka1!$A$2:$A$26</c:f>
              <c:strCache>
                <c:ptCount val="25"/>
                <c:pt idx="0">
                  <c:v>Hang.hu</c:v>
                </c:pt>
                <c:pt idx="1">
                  <c:v>G7.hu</c:v>
                </c:pt>
                <c:pt idx="2">
                  <c:v>Szabad Európa</c:v>
                </c:pt>
                <c:pt idx="3">
                  <c:v>Válasz Online</c:v>
                </c:pt>
                <c:pt idx="4">
                  <c:v>infostart.hu</c:v>
                </c:pt>
                <c:pt idx="5">
                  <c:v>Metropol.hu</c:v>
                </c:pt>
                <c:pt idx="6">
                  <c:v>nepszava.hu</c:v>
                </c:pt>
                <c:pt idx="7">
                  <c:v>ripost.hu</c:v>
                </c:pt>
                <c:pt idx="8">
                  <c:v>magyarnemzet.hu</c:v>
                </c:pt>
                <c:pt idx="9">
                  <c:v>mandiner.hu</c:v>
                </c:pt>
                <c:pt idx="10">
                  <c:v>168.hu</c:v>
                </c:pt>
                <c:pt idx="11">
                  <c:v>Tények.hu</c:v>
                </c:pt>
                <c:pt idx="12">
                  <c:v>Szeretlekmagyarorszag.hu</c:v>
                </c:pt>
                <c:pt idx="13">
                  <c:v>Blikk.hu</c:v>
                </c:pt>
                <c:pt idx="14">
                  <c:v>Hirado.hu</c:v>
                </c:pt>
                <c:pt idx="15">
                  <c:v>atv.hu</c:v>
                </c:pt>
                <c:pt idx="16">
                  <c:v>Hírtv.hu</c:v>
                </c:pt>
                <c:pt idx="17">
                  <c:v>rtl.hu</c:v>
                </c:pt>
                <c:pt idx="18">
                  <c:v>portfolio.hu</c:v>
                </c:pt>
                <c:pt idx="19">
                  <c:v>Telex.hu</c:v>
                </c:pt>
                <c:pt idx="20">
                  <c:v>origo.hu</c:v>
                </c:pt>
                <c:pt idx="21">
                  <c:v>444.hu</c:v>
                </c:pt>
                <c:pt idx="22">
                  <c:v>index.hu</c:v>
                </c:pt>
                <c:pt idx="23">
                  <c:v>hvg.hu</c:v>
                </c:pt>
                <c:pt idx="24">
                  <c:v>24.hu</c:v>
                </c:pt>
              </c:strCache>
            </c:strRef>
          </c:cat>
          <c:val>
            <c:numRef>
              <c:f>Munka1!$D$2:$D$26</c:f>
              <c:numCache>
                <c:formatCode>General</c:formatCode>
                <c:ptCount val="25"/>
                <c:pt idx="0">
                  <c:v>92</c:v>
                </c:pt>
                <c:pt idx="1">
                  <c:v>91</c:v>
                </c:pt>
                <c:pt idx="2">
                  <c:v>89</c:v>
                </c:pt>
                <c:pt idx="3">
                  <c:v>88</c:v>
                </c:pt>
                <c:pt idx="4">
                  <c:v>87</c:v>
                </c:pt>
                <c:pt idx="5">
                  <c:v>86</c:v>
                </c:pt>
                <c:pt idx="6">
                  <c:v>83</c:v>
                </c:pt>
                <c:pt idx="7">
                  <c:v>83</c:v>
                </c:pt>
                <c:pt idx="8">
                  <c:v>82</c:v>
                </c:pt>
                <c:pt idx="9">
                  <c:v>82</c:v>
                </c:pt>
                <c:pt idx="10">
                  <c:v>77</c:v>
                </c:pt>
                <c:pt idx="11">
                  <c:v>77</c:v>
                </c:pt>
                <c:pt idx="12">
                  <c:v>75</c:v>
                </c:pt>
                <c:pt idx="13">
                  <c:v>75</c:v>
                </c:pt>
                <c:pt idx="14">
                  <c:v>74</c:v>
                </c:pt>
                <c:pt idx="15">
                  <c:v>73</c:v>
                </c:pt>
                <c:pt idx="16">
                  <c:v>72</c:v>
                </c:pt>
                <c:pt idx="17">
                  <c:v>71</c:v>
                </c:pt>
                <c:pt idx="18">
                  <c:v>66</c:v>
                </c:pt>
                <c:pt idx="19">
                  <c:v>61</c:v>
                </c:pt>
                <c:pt idx="20">
                  <c:v>57</c:v>
                </c:pt>
                <c:pt idx="21">
                  <c:v>56</c:v>
                </c:pt>
                <c:pt idx="22">
                  <c:v>53</c:v>
                </c:pt>
                <c:pt idx="23">
                  <c:v>52</c:v>
                </c:pt>
                <c:pt idx="2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6E-4E3D-80B7-02EA05ECA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100"/>
        <c:axId val="147262464"/>
        <c:axId val="147301120"/>
      </c:barChart>
      <c:catAx>
        <c:axId val="147262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7301120"/>
        <c:crosses val="autoZero"/>
        <c:auto val="1"/>
        <c:lblAlgn val="ctr"/>
        <c:lblOffset val="100"/>
        <c:tickLblSkip val="1"/>
        <c:noMultiLvlLbl val="0"/>
      </c:catAx>
      <c:valAx>
        <c:axId val="14730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726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50484709564758"/>
          <c:y val="2.9926083760587947E-3"/>
          <c:w val="0.8626802827655714"/>
          <c:h val="5.2936543060430837E-2"/>
        </c:manualLayout>
      </c:layout>
      <c:overlay val="0"/>
      <c:txPr>
        <a:bodyPr/>
        <a:lstStyle/>
        <a:p>
          <a:pPr>
            <a:defRPr sz="1800">
              <a:solidFill>
                <a:srgbClr val="595959"/>
              </a:solidFill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44AB6-B66B-4D89-9686-A72CBA032B29}" type="datetimeFigureOut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21E4B-56E8-4FCD-BE84-B9E50D70E6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91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88A4-1AF1-4BED-9F40-7B3995F2A79F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3065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1E4B-56E8-4FCD-BE84-B9E50D70E637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83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Változás a korábbihoz</a:t>
            </a:r>
            <a:r>
              <a:rPr lang="hu-HU" baseline="0" dirty="0"/>
              <a:t> képest, paradox, mert közben apátia.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1E4B-56E8-4FCD-BE84-B9E50D70E637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36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1E4B-56E8-4FCD-BE84-B9E50D70E637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75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1E4B-56E8-4FCD-BE84-B9E50D70E637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752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1E4B-56E8-4FCD-BE84-B9E50D70E637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752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1E4B-56E8-4FCD-BE84-B9E50D70E637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7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C03-D9CF-441D-B5C8-766F9D290383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EBE-26E4-4723-8159-81C18B71A526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009E-957F-41E8-95B8-A18A2531F2C2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EDD-B2E4-4068-A107-031EA57CF848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256-5A1E-457A-AFEB-20664AB0FB75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E63F-4F91-427A-A93B-8CA5C197D27E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7-9063-42FB-9AB9-708392C33F54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1356-7EF3-4D3A-A664-9C5E1D767EB4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87E8-04CE-4FE4-B23A-EF9C8361BAEC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5221-6EFF-49D7-912C-0CFE7D1BB7FE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A720-C6DE-4C3A-9181-05CAF9EDE810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948F3-1C46-4658-A422-43B30B938064}" type="datetime1">
              <a:rPr lang="hu-HU" smtClean="0"/>
              <a:pPr/>
              <a:t>2023. 06. 29.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0000-9471-4A21-BEC8-A2821C00F2D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2828925"/>
            <a:ext cx="8310314" cy="981076"/>
          </a:xfrm>
        </p:spPr>
        <p:txBody>
          <a:bodyPr>
            <a:normAutofit fontScale="90000"/>
          </a:bodyPr>
          <a:lstStyle/>
          <a:p>
            <a:br>
              <a:rPr lang="hu-HU" sz="4600" b="1" dirty="0">
                <a:solidFill>
                  <a:srgbClr val="002060"/>
                </a:solidFill>
              </a:rPr>
            </a:br>
            <a:br>
              <a:rPr lang="hu-HU" sz="4600" b="1" dirty="0">
                <a:solidFill>
                  <a:srgbClr val="002060"/>
                </a:solidFill>
              </a:rPr>
            </a:br>
            <a:br>
              <a:rPr lang="hu-HU" sz="4600" b="1" dirty="0">
                <a:solidFill>
                  <a:srgbClr val="002060"/>
                </a:solidFill>
              </a:rPr>
            </a:br>
            <a:br>
              <a:rPr lang="hu-HU" sz="4600" b="1" dirty="0">
                <a:solidFill>
                  <a:srgbClr val="002060"/>
                </a:solidFill>
              </a:rPr>
            </a:br>
            <a:br>
              <a:rPr lang="hu-HU" sz="4600" b="1" dirty="0">
                <a:solidFill>
                  <a:srgbClr val="002060"/>
                </a:solidFill>
              </a:rPr>
            </a:br>
            <a:r>
              <a:rPr lang="hu-HU" sz="3600" b="1" dirty="0">
                <a:solidFill>
                  <a:srgbClr val="002060"/>
                </a:solidFill>
              </a:rPr>
              <a:t>A politikai tájékozódás forrásai Magyarországon</a:t>
            </a:r>
            <a:br>
              <a:rPr lang="hu-HU" sz="3600" b="1" dirty="0">
                <a:solidFill>
                  <a:srgbClr val="002060"/>
                </a:solidFill>
              </a:rPr>
            </a:br>
            <a:r>
              <a:rPr lang="hu-HU" sz="3600" b="1" dirty="0">
                <a:solidFill>
                  <a:srgbClr val="002060"/>
                </a:solidFill>
              </a:rPr>
              <a:t>2015-2023</a:t>
            </a:r>
            <a:br>
              <a:rPr lang="hu-HU" sz="3600" b="1" dirty="0">
                <a:solidFill>
                  <a:srgbClr val="002060"/>
                </a:solidFill>
              </a:rPr>
            </a:br>
            <a:br>
              <a:rPr lang="hu-HU" sz="3200" dirty="0">
                <a:solidFill>
                  <a:srgbClr val="002060"/>
                </a:solidFill>
              </a:rPr>
            </a:br>
            <a:br>
              <a:rPr lang="hu-HU" sz="3200" dirty="0">
                <a:solidFill>
                  <a:srgbClr val="002060"/>
                </a:solidFill>
              </a:rPr>
            </a:br>
            <a:br>
              <a:rPr lang="hu-HU" sz="3200" dirty="0">
                <a:solidFill>
                  <a:srgbClr val="002060"/>
                </a:solidFill>
              </a:rPr>
            </a:br>
            <a:br>
              <a:rPr lang="hu-HU" sz="3200" dirty="0">
                <a:solidFill>
                  <a:srgbClr val="002060"/>
                </a:solidFill>
              </a:rPr>
            </a:br>
            <a:br>
              <a:rPr lang="hu-HU" sz="3200" dirty="0">
                <a:solidFill>
                  <a:srgbClr val="002060"/>
                </a:solidFill>
              </a:rPr>
            </a:br>
            <a:r>
              <a:rPr lang="hu-HU" sz="2800" b="1" dirty="0">
                <a:solidFill>
                  <a:srgbClr val="002060"/>
                </a:solidFill>
              </a:rPr>
              <a:t>Budapest, 2023</a:t>
            </a:r>
            <a:br>
              <a:rPr lang="hu-HU" sz="2200" b="1" dirty="0">
                <a:solidFill>
                  <a:srgbClr val="002060"/>
                </a:solidFill>
              </a:rPr>
            </a:br>
            <a:br>
              <a:rPr lang="hu-HU" sz="4600" b="1" dirty="0">
                <a:solidFill>
                  <a:srgbClr val="002060"/>
                </a:solidFill>
              </a:rPr>
            </a:br>
            <a:endParaRPr lang="hu-HU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8199" y="420947"/>
            <a:ext cx="2198752" cy="550912"/>
          </a:xfrm>
          <a:prstGeom prst="rect">
            <a:avLst/>
          </a:prstGeom>
          <a:noFill/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47" y="331217"/>
            <a:ext cx="1118586" cy="730371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9600" cy="695326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Politikai-közéleti tájékozódás internetes hírportálokról </a:t>
            </a:r>
            <a:br>
              <a:rPr lang="hu-HU" sz="2400" dirty="0"/>
            </a:br>
            <a:r>
              <a:rPr lang="hu-HU" sz="2000" dirty="0"/>
              <a:t>A teljes népesség arányában</a:t>
            </a:r>
          </a:p>
        </p:txBody>
      </p:sp>
      <p:pic>
        <p:nvPicPr>
          <p:cNvPr id="12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graphicFrame>
        <p:nvGraphicFramePr>
          <p:cNvPr id="10" name="Tartalom helye 10">
            <a:extLst>
              <a:ext uri="{FF2B5EF4-FFF2-40B4-BE49-F238E27FC236}">
                <a16:creationId xmlns:a16="http://schemas.microsoft.com/office/drawing/2014/main" id="{33FFC55F-5BE6-42D7-A176-67A2FCBF7895}"/>
              </a:ext>
            </a:extLst>
          </p:cNvPr>
          <p:cNvGraphicFramePr>
            <a:graphicFrameLocks/>
          </p:cNvGraphicFramePr>
          <p:nvPr/>
        </p:nvGraphicFramePr>
        <p:xfrm>
          <a:off x="314325" y="819151"/>
          <a:ext cx="8202669" cy="58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Kép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0359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erdesText"/>
          <p:cNvSpPr>
            <a:spLocks noGrp="1"/>
          </p:cNvSpPr>
          <p:nvPr>
            <p:ph type="title"/>
          </p:nvPr>
        </p:nvSpPr>
        <p:spPr>
          <a:xfrm>
            <a:off x="371743" y="209001"/>
            <a:ext cx="8473736" cy="954781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Az online közéleti beszélgetős műsorok szerepe a tájékozódásban</a:t>
            </a:r>
            <a:br>
              <a:rPr lang="hu-HU" sz="2400" b="1" dirty="0"/>
            </a:br>
            <a:r>
              <a:rPr lang="hu-HU" sz="2000" b="1" dirty="0"/>
              <a:t>(„Szokta-e nézni vagy hallgatni és milyen gyakran?”)</a:t>
            </a:r>
            <a:br>
              <a:rPr lang="hu-HU" sz="2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u-HU" sz="1700" dirty="0"/>
              <a:t>százalék</a:t>
            </a:r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169221"/>
              </p:ext>
            </p:extLst>
          </p:nvPr>
        </p:nvGraphicFramePr>
        <p:xfrm>
          <a:off x="371743" y="1163782"/>
          <a:ext cx="8353514" cy="552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51"/>
            <a:ext cx="1331640" cy="333651"/>
          </a:xfrm>
          <a:prstGeom prst="rect">
            <a:avLst/>
          </a:prstGeom>
          <a:noFill/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5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0820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997696" cy="1754908"/>
          </a:xfrm>
        </p:spPr>
        <p:txBody>
          <a:bodyPr>
            <a:noAutofit/>
          </a:bodyPr>
          <a:lstStyle/>
          <a:p>
            <a:pPr lvl="0" algn="l"/>
            <a:r>
              <a:rPr lang="hu-HU" sz="2400" b="1" dirty="0"/>
              <a:t>A média objektivitásának megítélése</a:t>
            </a:r>
            <a:br>
              <a:rPr lang="hu-HU" sz="2400" b="1" dirty="0"/>
            </a:br>
            <a:r>
              <a:rPr lang="hu-HU" sz="1700" b="1" dirty="0"/>
              <a:t>„Vannak, akik azt mondják, hogy (1) a magyar médiából jól lehet tájékozódni, meg lehet ismerni a tényleges valóságot, mások szerint (2) a magyar sajtó elfogult, az egyik politikai oldal álláspontja mindig nagyobb hangsúlyt kap, mint a másiké. Ön melyik véleménnyel ért inkább egyet?”</a:t>
            </a:r>
            <a:br>
              <a:rPr lang="hu-HU" sz="1700" b="1" dirty="0"/>
            </a:br>
            <a:r>
              <a:rPr lang="hu-HU" sz="1800" dirty="0"/>
              <a:t>az érdemben válaszolók százalékában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686362"/>
              </p:ext>
            </p:extLst>
          </p:nvPr>
        </p:nvGraphicFramePr>
        <p:xfrm>
          <a:off x="467544" y="1671781"/>
          <a:ext cx="8457000" cy="485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112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erdesText"/>
          <p:cNvSpPr>
            <a:spLocks noGrp="1"/>
          </p:cNvSpPr>
          <p:nvPr>
            <p:ph type="title"/>
          </p:nvPr>
        </p:nvSpPr>
        <p:spPr>
          <a:xfrm>
            <a:off x="110836" y="209001"/>
            <a:ext cx="9033164" cy="954781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A politikai oldalak befolyása a médiára</a:t>
            </a:r>
            <a:br>
              <a:rPr lang="hu-HU" sz="2400" b="1" dirty="0"/>
            </a:br>
            <a:r>
              <a:rPr lang="hu-HU" sz="1650" b="1" dirty="0"/>
              <a:t>„Ön szerint Magyarországon a médiában melyik politikai oldalnak, pártnak van nagyobb befolyása?”</a:t>
            </a:r>
            <a:br>
              <a:rPr lang="hu-HU" sz="1650" b="1" dirty="0"/>
            </a:br>
            <a:r>
              <a:rPr lang="hu-HU" sz="1700" dirty="0"/>
              <a:t>Az érdemben válaszolók százalékában</a:t>
            </a:r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96963"/>
              </p:ext>
            </p:extLst>
          </p:nvPr>
        </p:nvGraphicFramePr>
        <p:xfrm>
          <a:off x="333286" y="1293091"/>
          <a:ext cx="8353514" cy="5326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51"/>
            <a:ext cx="1331640" cy="333651"/>
          </a:xfrm>
          <a:prstGeom prst="rect">
            <a:avLst/>
          </a:prstGeom>
          <a:noFill/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5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6841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117" y="61958"/>
            <a:ext cx="8872473" cy="1636956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A közvetlen politikai befolyás megítélése</a:t>
            </a:r>
            <a:br>
              <a:rPr lang="hu-HU" sz="1800" b="1" dirty="0"/>
            </a:br>
            <a:r>
              <a:rPr lang="hu-HU" sz="1800" b="1" dirty="0"/>
              <a:t>„Ön elfogadhatónak tartja, ha egy újság tartalmába közvetlenül beleszólnak politikai szereplők például úgy, hogy kész cikkeket jelentetnek meg az újsággal, vagy ellenőrzik, hogy megjelenhet-e egy cikk?”</a:t>
            </a:r>
            <a:br>
              <a:rPr lang="hu-HU" sz="1800" b="1" dirty="0"/>
            </a:br>
            <a:r>
              <a:rPr lang="hu-HU" sz="1800" b="1" dirty="0"/>
              <a:t> </a:t>
            </a:r>
            <a:r>
              <a:rPr lang="hu-HU" sz="2000" dirty="0"/>
              <a:t>százalék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207074"/>
              </p:ext>
            </p:extLst>
          </p:nvPr>
        </p:nvGraphicFramePr>
        <p:xfrm>
          <a:off x="156117" y="1524000"/>
          <a:ext cx="8560593" cy="4744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24551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erdesText"/>
          <p:cNvSpPr>
            <a:spLocks noGrp="1"/>
          </p:cNvSpPr>
          <p:nvPr>
            <p:ph type="title"/>
          </p:nvPr>
        </p:nvSpPr>
        <p:spPr>
          <a:xfrm>
            <a:off x="0" y="0"/>
            <a:ext cx="9060873" cy="1145309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A közvetlen politikai befolyás jelenléte Magyarországon</a:t>
            </a:r>
            <a:br>
              <a:rPr lang="hu-HU" sz="1700" b="1" dirty="0"/>
            </a:br>
            <a:r>
              <a:rPr lang="hu-HU" sz="1600" b="1" dirty="0"/>
              <a:t>„Ön szerint mennyire jellemző ma Magyarországon a médiában az ennyire közvetlen politikai befolyás?”</a:t>
            </a:r>
            <a:br>
              <a:rPr lang="hu-HU" sz="1650" b="1" dirty="0"/>
            </a:br>
            <a:r>
              <a:rPr lang="hu-HU" sz="1600" dirty="0"/>
              <a:t>százalék</a:t>
            </a:r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380989"/>
              </p:ext>
            </p:extLst>
          </p:nvPr>
        </p:nvGraphicFramePr>
        <p:xfrm>
          <a:off x="333286" y="1145310"/>
          <a:ext cx="8353514" cy="5474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51"/>
            <a:ext cx="1331640" cy="333651"/>
          </a:xfrm>
          <a:prstGeom prst="rect">
            <a:avLst/>
          </a:prstGeom>
          <a:noFill/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5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502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3">
            <a:extLst>
              <a:ext uri="{FF2B5EF4-FFF2-40B4-BE49-F238E27FC236}">
                <a16:creationId xmlns:a16="http://schemas.microsoft.com/office/drawing/2014/main" id="{3CC6B56B-31F6-47D8-B2E5-E90F7310B9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868949"/>
              </p:ext>
            </p:extLst>
          </p:nvPr>
        </p:nvGraphicFramePr>
        <p:xfrm>
          <a:off x="5868144" y="1071413"/>
          <a:ext cx="3017238" cy="551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5976" y="253614"/>
            <a:ext cx="8229600" cy="802829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A hírforrások hitelességének megítélése</a:t>
            </a:r>
            <a:br>
              <a:rPr lang="hu-HU" sz="3200" dirty="0"/>
            </a:br>
            <a:r>
              <a:rPr lang="hu-HU" sz="2000" dirty="0"/>
              <a:t>osztályzatok 5-ös skálán: százalék és  átlagok 0-tól 100-ig terjedő skálán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796359"/>
              </p:ext>
            </p:extLst>
          </p:nvPr>
        </p:nvGraphicFramePr>
        <p:xfrm>
          <a:off x="200506" y="1064303"/>
          <a:ext cx="6091237" cy="5540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B879CA3B-572E-4496-8EAE-B5B0AE29D2AF}"/>
              </a:ext>
            </a:extLst>
          </p:cNvPr>
          <p:cNvCxnSpPr>
            <a:cxnSpLocks/>
          </p:cNvCxnSpPr>
          <p:nvPr/>
        </p:nvCxnSpPr>
        <p:spPr>
          <a:xfrm>
            <a:off x="6730025" y="6476578"/>
            <a:ext cx="9814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0A14A4F-6C3F-4E1C-BACF-1EB1296DDECB}"/>
              </a:ext>
            </a:extLst>
          </p:cNvPr>
          <p:cNvSpPr txBox="1"/>
          <p:nvPr/>
        </p:nvSpPr>
        <p:spPr>
          <a:xfrm>
            <a:off x="6887663" y="6140047"/>
            <a:ext cx="115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215968"/>
                </a:solidFill>
              </a:rPr>
              <a:t>hiteles</a:t>
            </a: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99908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graphicFrame>
        <p:nvGraphicFramePr>
          <p:cNvPr id="6" name="Tartalom helye 3">
            <a:extLst>
              <a:ext uri="{FF2B5EF4-FFF2-40B4-BE49-F238E27FC236}">
                <a16:creationId xmlns:a16="http://schemas.microsoft.com/office/drawing/2014/main" id="{5282F5D1-AA5F-4887-96A0-DA8DFAE529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98877" y="1392571"/>
          <a:ext cx="5263208" cy="5117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08373" y="154521"/>
            <a:ext cx="8229600" cy="749778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A hírforrások hitelességének megítélése pártpreferencia szerint</a:t>
            </a:r>
            <a:br>
              <a:rPr lang="hu-HU" sz="2000" dirty="0"/>
            </a:br>
            <a:r>
              <a:rPr lang="hu-HU" sz="2000" dirty="0"/>
              <a:t>átlagok 0-tól 100-ig terjedő skálán</a:t>
            </a:r>
          </a:p>
        </p:txBody>
      </p:sp>
      <p:graphicFrame>
        <p:nvGraphicFramePr>
          <p:cNvPr id="11" name="Tartalom helye 3">
            <a:extLst>
              <a:ext uri="{FF2B5EF4-FFF2-40B4-BE49-F238E27FC236}">
                <a16:creationId xmlns:a16="http://schemas.microsoft.com/office/drawing/2014/main" id="{5282F5D1-AA5F-4887-96A0-DA8DFAE5291F}"/>
              </a:ext>
            </a:extLst>
          </p:cNvPr>
          <p:cNvGraphicFramePr>
            <a:graphicFrameLocks/>
          </p:cNvGraphicFramePr>
          <p:nvPr/>
        </p:nvGraphicFramePr>
        <p:xfrm>
          <a:off x="-191549" y="1469471"/>
          <a:ext cx="5263208" cy="499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2474753" y="1216404"/>
            <a:ext cx="147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kormánypárti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6771314" y="1192636"/>
            <a:ext cx="1020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ellenzéki</a:t>
            </a:r>
          </a:p>
        </p:txBody>
      </p:sp>
    </p:spTree>
    <p:extLst>
      <p:ext uri="{BB962C8B-B14F-4D97-AF65-F5344CB8AC3E}">
        <p14:creationId xmlns:p14="http://schemas.microsoft.com/office/powerpoint/2010/main" val="4128762834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7352" y="55278"/>
            <a:ext cx="8473736" cy="1185693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Hiteltelennek tartott hírforrások fogyasztása</a:t>
            </a:r>
            <a:br>
              <a:rPr lang="hu-HU" sz="1800" b="1" dirty="0"/>
            </a:br>
            <a:r>
              <a:rPr lang="hu-HU" sz="1800" b="1" dirty="0"/>
              <a:t>„Szokott olyan hírforrást a saját döntéséből nézni, olvasni, hallgatni, amelyet nem tart hitelesnek, amelyről azt gondolja, hogy gyakran nem mond igazat?”</a:t>
            </a:r>
            <a:br>
              <a:rPr lang="hu-HU" sz="1800" b="1" dirty="0"/>
            </a:br>
            <a:r>
              <a:rPr lang="hu-HU" sz="1800" dirty="0"/>
              <a:t>százalék</a:t>
            </a:r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216321"/>
              </p:ext>
            </p:extLst>
          </p:nvPr>
        </p:nvGraphicFramePr>
        <p:xfrm>
          <a:off x="333286" y="1143000"/>
          <a:ext cx="8353514" cy="5476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51"/>
            <a:ext cx="1331640" cy="333651"/>
          </a:xfrm>
          <a:prstGeom prst="rect">
            <a:avLst/>
          </a:prstGeom>
          <a:noFill/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5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22001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1743" y="1171"/>
            <a:ext cx="8473736" cy="741117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Tájékozódás közéleti témában az interneten</a:t>
            </a:r>
            <a:br>
              <a:rPr lang="hu-HU" sz="1800" b="1" dirty="0"/>
            </a:br>
            <a:r>
              <a:rPr lang="hu-HU" sz="1600" dirty="0"/>
              <a:t>az internethasználók százalékában (N=1026)</a:t>
            </a:r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</p:nvPr>
        </p:nvGraphicFramePr>
        <p:xfrm>
          <a:off x="333286" y="742288"/>
          <a:ext cx="8353514" cy="587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51"/>
            <a:ext cx="1331640" cy="333651"/>
          </a:xfrm>
          <a:prstGeom prst="rect">
            <a:avLst/>
          </a:prstGeom>
          <a:noFill/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5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483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Módszer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5106" y="1600200"/>
            <a:ext cx="8620217" cy="4525963"/>
          </a:xfrm>
        </p:spPr>
        <p:txBody>
          <a:bodyPr>
            <a:normAutofit/>
          </a:bodyPr>
          <a:lstStyle/>
          <a:p>
            <a:r>
              <a:rPr lang="hu-HU" sz="2400" dirty="0"/>
              <a:t>A kutatást </a:t>
            </a:r>
            <a:r>
              <a:rPr lang="hu-HU" sz="2400" b="1" dirty="0"/>
              <a:t>a Mérték Médiaelemző Műhellyel együttműködve a Medián Közvélemény- és Piackutató Intézet végezte telefonos adatfelvétellel</a:t>
            </a:r>
            <a:r>
              <a:rPr lang="hu-HU" sz="2400" dirty="0"/>
              <a:t>, összesen 1200 fős mintán. </a:t>
            </a:r>
            <a:br>
              <a:rPr lang="hu-HU" sz="2400" dirty="0"/>
            </a:br>
            <a:r>
              <a:rPr lang="hu-HU" sz="2400" dirty="0"/>
              <a:t>A súlyozás után a minta jól tükrözi a 18 éves és idősebb magyarországi népesség összetételét</a:t>
            </a:r>
          </a:p>
          <a:p>
            <a:pPr algn="just"/>
            <a:r>
              <a:rPr lang="hu-HU" sz="2400" b="1" dirty="0"/>
              <a:t>Az adatfelvétel ideje:</a:t>
            </a:r>
            <a:r>
              <a:rPr lang="hu-HU" sz="2400" dirty="0"/>
              <a:t> 2023. március 14 – 28.</a:t>
            </a:r>
          </a:p>
          <a:p>
            <a:r>
              <a:rPr lang="hu-HU" sz="2400" dirty="0"/>
              <a:t>A kutatás részben megismételte a 2014-15-ben, 2016-ban, 2018-ban és 2020-ban végzett felmérések kérdéseit.</a:t>
            </a:r>
          </a:p>
          <a:p>
            <a:r>
              <a:rPr lang="hu-HU" sz="2400" b="1" dirty="0"/>
              <a:t>Statisztikai hibahatár:</a:t>
            </a:r>
            <a:r>
              <a:rPr lang="hu-HU" sz="2400" dirty="0"/>
              <a:t> a teljes mintát tekintve a válaszok megoszlásától függően </a:t>
            </a:r>
            <a:r>
              <a:rPr lang="hu-HU" sz="2800" dirty="0"/>
              <a:t>±</a:t>
            </a:r>
            <a:r>
              <a:rPr lang="hu-HU" sz="2400" dirty="0"/>
              <a:t>2,9 százalékpont, a kisebb részcsoportok esetében ennél nagyobb.</a:t>
            </a:r>
          </a:p>
        </p:txBody>
      </p:sp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5223"/>
            <a:ext cx="816746" cy="533287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6978" y="51505"/>
            <a:ext cx="8473736" cy="852009"/>
          </a:xfrm>
        </p:spPr>
        <p:txBody>
          <a:bodyPr>
            <a:noAutofit/>
          </a:bodyPr>
          <a:lstStyle/>
          <a:p>
            <a:pPr algn="l"/>
            <a:r>
              <a:rPr lang="hu-HU" sz="1900" b="1" dirty="0"/>
              <a:t>Milyen gyakran szokott a Google, a Facebook vagy más szolgáltató által felkínált cikkekre, videókra rákattintani, amennyiben politikai jellegű tartalomról van szó? </a:t>
            </a:r>
            <a:r>
              <a:rPr lang="hu-HU" sz="1800" dirty="0"/>
              <a:t>százalék</a:t>
            </a:r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137663"/>
              </p:ext>
            </p:extLst>
          </p:nvPr>
        </p:nvGraphicFramePr>
        <p:xfrm>
          <a:off x="333286" y="742288"/>
          <a:ext cx="8353514" cy="587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51"/>
            <a:ext cx="1331640" cy="333651"/>
          </a:xfrm>
          <a:prstGeom prst="rect">
            <a:avLst/>
          </a:prstGeom>
          <a:noFill/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5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8554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7845"/>
            <a:ext cx="8229600" cy="630884"/>
          </a:xfrm>
        </p:spPr>
        <p:txBody>
          <a:bodyPr>
            <a:noAutofit/>
          </a:bodyPr>
          <a:lstStyle/>
          <a:p>
            <a:pPr algn="l"/>
            <a:r>
              <a:rPr lang="hu-HU" sz="2000" b="1" dirty="0"/>
              <a:t>Milyen hírforrásokra fizet elő, milyen hírforrásokat támogat?</a:t>
            </a:r>
            <a:br>
              <a:rPr lang="hu-HU" sz="2000" b="1" dirty="0"/>
            </a:br>
            <a:r>
              <a:rPr lang="hu-HU" sz="2000" dirty="0"/>
              <a:t>Azok arányában, akik előfizetnek hírforrásra vagy támogatnak hírforrást, </a:t>
            </a:r>
            <a:br>
              <a:rPr lang="hu-HU" sz="2000" b="1" dirty="0"/>
            </a:br>
            <a:r>
              <a:rPr lang="hu-HU" sz="2000" dirty="0"/>
              <a:t>százalék (N=132)</a:t>
            </a:r>
          </a:p>
        </p:txBody>
      </p:sp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graphicFrame>
        <p:nvGraphicFramePr>
          <p:cNvPr id="6" name="Tartalom helye 3">
            <a:extLst>
              <a:ext uri="{FF2B5EF4-FFF2-40B4-BE49-F238E27FC236}">
                <a16:creationId xmlns:a16="http://schemas.microsoft.com/office/drawing/2014/main" id="{5282F5D1-AA5F-4887-96A0-DA8DFAE529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917287"/>
          <a:ext cx="7641125" cy="540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600B47AE-816A-1FA3-3F06-962FA87CCE24}"/>
              </a:ext>
            </a:extLst>
          </p:cNvPr>
          <p:cNvSpPr txBox="1"/>
          <p:nvPr/>
        </p:nvSpPr>
        <p:spPr>
          <a:xfrm>
            <a:off x="5015620" y="3114392"/>
            <a:ext cx="3729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Egy hírforrásra fizet elő/támogat: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78%</a:t>
            </a:r>
          </a:p>
          <a:p>
            <a:r>
              <a:rPr lang="hu-HU" dirty="0"/>
              <a:t>Kettőre: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19%</a:t>
            </a:r>
          </a:p>
          <a:p>
            <a:r>
              <a:rPr lang="hu-HU" dirty="0"/>
              <a:t>Többre: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3%</a:t>
            </a:r>
          </a:p>
        </p:txBody>
      </p:sp>
    </p:spTree>
    <p:extLst>
      <p:ext uri="{BB962C8B-B14F-4D97-AF65-F5344CB8AC3E}">
        <p14:creationId xmlns:p14="http://schemas.microsoft.com/office/powerpoint/2010/main" val="127398597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0756" y="314324"/>
            <a:ext cx="8229600" cy="504825"/>
          </a:xfrm>
        </p:spPr>
        <p:txBody>
          <a:bodyPr>
            <a:normAutofit fontScale="90000"/>
          </a:bodyPr>
          <a:lstStyle/>
          <a:p>
            <a:pPr algn="l"/>
            <a:r>
              <a:rPr lang="hu-HU" sz="2400" b="1" dirty="0"/>
              <a:t>Mennyire érdekli Önt a politika?</a:t>
            </a:r>
            <a:br>
              <a:rPr lang="hu-HU" sz="2400" b="1" dirty="0"/>
            </a:br>
            <a:r>
              <a:rPr lang="hu-HU" sz="2000" dirty="0"/>
              <a:t>százalék</a:t>
            </a:r>
          </a:p>
        </p:txBody>
      </p:sp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EAD34FB-EF9A-4613-84E4-B73FF0CB3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2669218"/>
              </p:ext>
            </p:extLst>
          </p:nvPr>
        </p:nvGraphicFramePr>
        <p:xfrm>
          <a:off x="721261" y="1107348"/>
          <a:ext cx="8158480" cy="512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5223"/>
            <a:ext cx="816746" cy="5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6234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06383"/>
            <a:ext cx="8229600" cy="692270"/>
          </a:xfrm>
        </p:spPr>
        <p:txBody>
          <a:bodyPr>
            <a:normAutofit fontScale="90000"/>
          </a:bodyPr>
          <a:lstStyle/>
          <a:p>
            <a:pPr algn="l"/>
            <a:r>
              <a:rPr lang="hu-HU" sz="2700" b="1" dirty="0"/>
              <a:t>Mennyi időt fordít politikai-közéleti tájékozódásra?</a:t>
            </a:r>
            <a:br>
              <a:rPr lang="hu-HU" sz="2000" b="1" dirty="0"/>
            </a:br>
            <a:r>
              <a:rPr lang="hu-HU" sz="2200" dirty="0"/>
              <a:t>százalék</a:t>
            </a:r>
            <a:endParaRPr lang="hu-HU" sz="2200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545395" y="3408453"/>
            <a:ext cx="8229600" cy="103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 a néhány évvel ezelőttihez*</a:t>
            </a:r>
            <a:r>
              <a:rPr kumimoji="0" lang="hu-HU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viszonyítja, most mennyi időt fordít politikai-közéleti tájékozódásra?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>
                <a:latin typeface="+mj-lt"/>
                <a:ea typeface="+mj-ea"/>
                <a:cs typeface="+mj-cs"/>
              </a:rPr>
              <a:t> </a:t>
            </a:r>
            <a:r>
              <a:rPr lang="hu-HU" sz="2000" dirty="0">
                <a:latin typeface="+mj-lt"/>
                <a:ea typeface="+mj-ea"/>
                <a:cs typeface="+mj-cs"/>
              </a:rPr>
              <a:t>százalék</a:t>
            </a: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31507329"/>
              </p:ext>
            </p:extLst>
          </p:nvPr>
        </p:nvGraphicFramePr>
        <p:xfrm>
          <a:off x="392185" y="967729"/>
          <a:ext cx="8359629" cy="2037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94024492"/>
              </p:ext>
            </p:extLst>
          </p:nvPr>
        </p:nvGraphicFramePr>
        <p:xfrm>
          <a:off x="161925" y="4352696"/>
          <a:ext cx="8864629" cy="176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1081335" y="6405826"/>
            <a:ext cx="3637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*2014-15-ben: „Ha az öt évvel ezelőttihez viszonyítja...”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1257" y="86626"/>
            <a:ext cx="8645979" cy="1143000"/>
          </a:xfrm>
        </p:spPr>
        <p:txBody>
          <a:bodyPr>
            <a:noAutofit/>
          </a:bodyPr>
          <a:lstStyle/>
          <a:p>
            <a:pPr algn="l"/>
            <a:r>
              <a:rPr lang="hu-HU" sz="2200" b="1" dirty="0"/>
              <a:t>A tájékozódás forrásainak változása a gyakran használók arányát tekintve</a:t>
            </a:r>
            <a:br>
              <a:rPr lang="hu-HU" sz="2400" b="1" dirty="0"/>
            </a:br>
            <a:r>
              <a:rPr lang="hu-HU" sz="2000" dirty="0"/>
              <a:t>százalék</a:t>
            </a:r>
          </a:p>
        </p:txBody>
      </p:sp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283992"/>
              </p:ext>
            </p:extLst>
          </p:nvPr>
        </p:nvGraphicFramePr>
        <p:xfrm>
          <a:off x="369116" y="1061358"/>
          <a:ext cx="8457892" cy="527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6209185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1743" y="1171"/>
            <a:ext cx="8473736" cy="741117"/>
          </a:xfrm>
        </p:spPr>
        <p:txBody>
          <a:bodyPr>
            <a:noAutofit/>
          </a:bodyPr>
          <a:lstStyle/>
          <a:p>
            <a:pPr algn="l"/>
            <a:r>
              <a:rPr lang="hu-HU" sz="2200" b="1" dirty="0"/>
              <a:t>Ha valami miatt a jövőben csak egy típusú médiumból tájékozódhatna,  melyiket választaná?</a:t>
            </a:r>
            <a:r>
              <a:rPr lang="hu-HU" sz="2200" dirty="0"/>
              <a:t> százalék</a:t>
            </a:r>
            <a:endParaRPr lang="hu-HU" sz="2000" dirty="0"/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893847"/>
              </p:ext>
            </p:extLst>
          </p:nvPr>
        </p:nvGraphicFramePr>
        <p:xfrm>
          <a:off x="333286" y="742288"/>
          <a:ext cx="8353514" cy="587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51"/>
            <a:ext cx="1331640" cy="333651"/>
          </a:xfrm>
          <a:prstGeom prst="rect">
            <a:avLst/>
          </a:prstGeom>
          <a:noFill/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5"/>
            <a:ext cx="816746" cy="533287"/>
          </a:xfrm>
          <a:prstGeom prst="rect">
            <a:avLst/>
          </a:prstGeom>
        </p:spPr>
      </p:pic>
      <p:sp>
        <p:nvSpPr>
          <p:cNvPr id="11" name="Szig5">
            <a:extLst>
              <a:ext uri="{FF2B5EF4-FFF2-40B4-BE49-F238E27FC236}">
                <a16:creationId xmlns:a16="http://schemas.microsoft.com/office/drawing/2014/main" id="{1FAC3D4C-CD2A-774B-0A69-299A016C9324}"/>
              </a:ext>
            </a:extLst>
          </p:cNvPr>
          <p:cNvSpPr txBox="1"/>
          <p:nvPr/>
        </p:nvSpPr>
        <p:spPr>
          <a:xfrm>
            <a:off x="8649062" y="5854102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500000"/>
                </a:solidFill>
                <a:latin typeface="Arial"/>
              </a:rPr>
              <a:t>!</a:t>
            </a:r>
          </a:p>
        </p:txBody>
      </p:sp>
      <p:sp>
        <p:nvSpPr>
          <p:cNvPr id="12" name="Szig4">
            <a:extLst>
              <a:ext uri="{FF2B5EF4-FFF2-40B4-BE49-F238E27FC236}">
                <a16:creationId xmlns:a16="http://schemas.microsoft.com/office/drawing/2014/main" id="{831184B3-A729-51B3-7AD0-C0531F24B294}"/>
              </a:ext>
            </a:extLst>
          </p:cNvPr>
          <p:cNvSpPr txBox="1"/>
          <p:nvPr/>
        </p:nvSpPr>
        <p:spPr>
          <a:xfrm>
            <a:off x="8661265" y="4775066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500000"/>
                </a:solidFill>
                <a:latin typeface="Arial"/>
              </a:rPr>
              <a:t>!</a:t>
            </a:r>
          </a:p>
        </p:txBody>
      </p:sp>
      <p:sp>
        <p:nvSpPr>
          <p:cNvPr id="13" name="Szig3">
            <a:extLst>
              <a:ext uri="{FF2B5EF4-FFF2-40B4-BE49-F238E27FC236}">
                <a16:creationId xmlns:a16="http://schemas.microsoft.com/office/drawing/2014/main" id="{C0EA88D9-2BEE-21DD-C784-2216084FFE0D}"/>
              </a:ext>
            </a:extLst>
          </p:cNvPr>
          <p:cNvSpPr txBox="1"/>
          <p:nvPr/>
        </p:nvSpPr>
        <p:spPr>
          <a:xfrm>
            <a:off x="8649062" y="363983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500000"/>
                </a:solidFill>
                <a:latin typeface="Arial"/>
              </a:rPr>
              <a:t>!</a:t>
            </a:r>
          </a:p>
        </p:txBody>
      </p:sp>
      <p:sp>
        <p:nvSpPr>
          <p:cNvPr id="14" name="Szig2">
            <a:extLst>
              <a:ext uri="{FF2B5EF4-FFF2-40B4-BE49-F238E27FC236}">
                <a16:creationId xmlns:a16="http://schemas.microsoft.com/office/drawing/2014/main" id="{6E89FD2F-F683-6719-1E68-B3C58A83321F}"/>
              </a:ext>
            </a:extLst>
          </p:cNvPr>
          <p:cNvSpPr txBox="1"/>
          <p:nvPr/>
        </p:nvSpPr>
        <p:spPr>
          <a:xfrm>
            <a:off x="8649062" y="2729719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500000"/>
                </a:solidFill>
                <a:latin typeface="Arial"/>
              </a:rPr>
              <a:t>!</a:t>
            </a:r>
          </a:p>
        </p:txBody>
      </p:sp>
      <p:sp>
        <p:nvSpPr>
          <p:cNvPr id="15" name="Szig1">
            <a:extLst>
              <a:ext uri="{FF2B5EF4-FFF2-40B4-BE49-F238E27FC236}">
                <a16:creationId xmlns:a16="http://schemas.microsoft.com/office/drawing/2014/main" id="{220D8D76-3DF4-3FBD-29F2-F41713397A92}"/>
              </a:ext>
            </a:extLst>
          </p:cNvPr>
          <p:cNvSpPr txBox="1"/>
          <p:nvPr/>
        </p:nvSpPr>
        <p:spPr>
          <a:xfrm>
            <a:off x="8649062" y="2071077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500000"/>
                </a:solidFill>
                <a:latin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8356036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EC0EB7-B308-9FE6-67A0-AF55136BF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238"/>
            <a:ext cx="8229600" cy="616891"/>
          </a:xfrm>
        </p:spPr>
        <p:txBody>
          <a:bodyPr>
            <a:normAutofit fontScale="90000"/>
          </a:bodyPr>
          <a:lstStyle/>
          <a:p>
            <a:pPr algn="l"/>
            <a:r>
              <a:rPr lang="hu-HU" sz="2800" b="1" dirty="0"/>
              <a:t>A húsz legfontosabb hírforrás</a:t>
            </a:r>
            <a:br>
              <a:rPr lang="hu-HU" sz="3300" b="1" dirty="0"/>
            </a:br>
            <a:r>
              <a:rPr lang="hu-HU" sz="2400" dirty="0"/>
              <a:t>a hírforrásból legalább hetente tájékozódók aránya, százalék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527966FC-C4C2-03C1-DBBA-D212F7ED8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829577"/>
              </p:ext>
            </p:extLst>
          </p:nvPr>
        </p:nvGraphicFramePr>
        <p:xfrm>
          <a:off x="457200" y="849086"/>
          <a:ext cx="8229600" cy="553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736815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1365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Politikai, közéleti tájékozódás a televízióból</a:t>
            </a:r>
            <a:br>
              <a:rPr lang="hu-HU" sz="2400" b="1" dirty="0"/>
            </a:br>
            <a:r>
              <a:rPr lang="hu-HU" sz="2000" dirty="0"/>
              <a:t>trendek, százalék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00414"/>
              </p:ext>
            </p:extLst>
          </p:nvPr>
        </p:nvGraphicFramePr>
        <p:xfrm>
          <a:off x="-1" y="931178"/>
          <a:ext cx="9001388" cy="5436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85894" y="1191236"/>
            <a:ext cx="98713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/>
              <a:t>RTL Klub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78903" y="2098646"/>
            <a:ext cx="545342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/>
              <a:t>TV2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80301" y="2858643"/>
            <a:ext cx="1599501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/>
              <a:t>M1, M2, M4, M5, Duna*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81699" y="3779242"/>
            <a:ext cx="543354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/>
              <a:t>ATV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383097" y="4703430"/>
            <a:ext cx="705642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 err="1"/>
              <a:t>HírTV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392884" y="5619229"/>
            <a:ext cx="110588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 err="1"/>
              <a:t>Euronews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006679" y="6488668"/>
            <a:ext cx="525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*2014-15-ben csak az M1, M2-re vonatkozott a kérdés</a:t>
            </a:r>
          </a:p>
        </p:txBody>
      </p:sp>
    </p:spTree>
    <p:extLst>
      <p:ext uri="{BB962C8B-B14F-4D97-AF65-F5344CB8AC3E}">
        <p14:creationId xmlns:p14="http://schemas.microsoft.com/office/powerpoint/2010/main" val="346209185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89067"/>
              </p:ext>
            </p:extLst>
          </p:nvPr>
        </p:nvGraphicFramePr>
        <p:xfrm>
          <a:off x="-1" y="931178"/>
          <a:ext cx="9001388" cy="5436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1365" y="104775"/>
            <a:ext cx="8229600" cy="748326"/>
          </a:xfrm>
        </p:spPr>
        <p:txBody>
          <a:bodyPr>
            <a:noAutofit/>
          </a:bodyPr>
          <a:lstStyle/>
          <a:p>
            <a:pPr algn="l"/>
            <a:r>
              <a:rPr lang="hu-HU" sz="2400" b="1" dirty="0"/>
              <a:t>Politikai-közéleti tájékozódás internetes hírportálokról</a:t>
            </a:r>
            <a:br>
              <a:rPr lang="hu-HU" sz="2400" b="1" dirty="0"/>
            </a:br>
            <a:r>
              <a:rPr lang="hu-HU" sz="2000" dirty="0"/>
              <a:t>trendek, százalék</a:t>
            </a:r>
          </a:p>
        </p:txBody>
      </p:sp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6524349"/>
            <a:ext cx="1331640" cy="333651"/>
          </a:xfrm>
          <a:prstGeom prst="rect">
            <a:avLst/>
          </a:prstGeom>
          <a:noFill/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713"/>
            <a:ext cx="816746" cy="533287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85894" y="1241570"/>
            <a:ext cx="720069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/>
              <a:t>24.hu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78903" y="3376018"/>
            <a:ext cx="993926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 err="1"/>
              <a:t>index.hu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80301" y="5480741"/>
            <a:ext cx="1784059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err="1"/>
              <a:t>origo.hu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81699" y="2358188"/>
            <a:ext cx="814069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 err="1"/>
              <a:t>hvg.hu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83097" y="4273431"/>
            <a:ext cx="837089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/>
              <a:t>444.hu</a:t>
            </a:r>
          </a:p>
        </p:txBody>
      </p:sp>
    </p:spTree>
    <p:extLst>
      <p:ext uri="{BB962C8B-B14F-4D97-AF65-F5344CB8AC3E}">
        <p14:creationId xmlns:p14="http://schemas.microsoft.com/office/powerpoint/2010/main" val="346209185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50211</TotalTime>
  <Words>613</Words>
  <Application>Microsoft Office PowerPoint</Application>
  <PresentationFormat>Diavetítés a képernyőre (4:3 oldalarány)</PresentationFormat>
  <Paragraphs>59</Paragraphs>
  <Slides>21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     A politikai tájékozódás forrásai Magyarországon 2015-2023      Budapest, 2023  </vt:lpstr>
      <vt:lpstr>Módszer</vt:lpstr>
      <vt:lpstr>Mennyire érdekli Önt a politika? százalék</vt:lpstr>
      <vt:lpstr>Mennyi időt fordít politikai-közéleti tájékozódásra? százalék</vt:lpstr>
      <vt:lpstr>A tájékozódás forrásainak változása a gyakran használók arányát tekintve százalék</vt:lpstr>
      <vt:lpstr>Ha valami miatt a jövőben csak egy típusú médiumból tájékozódhatna,  melyiket választaná? százalék</vt:lpstr>
      <vt:lpstr>A húsz legfontosabb hírforrás a hírforrásból legalább hetente tájékozódók aránya, százalék</vt:lpstr>
      <vt:lpstr>Politikai, közéleti tájékozódás a televízióból trendek, százalék</vt:lpstr>
      <vt:lpstr>Politikai-közéleti tájékozódás internetes hírportálokról trendek, százalék</vt:lpstr>
      <vt:lpstr>Politikai-közéleti tájékozódás internetes hírportálokról  A teljes népesség arányában</vt:lpstr>
      <vt:lpstr>Az online közéleti beszélgetős műsorok szerepe a tájékozódásban („Szokta-e nézni vagy hallgatni és milyen gyakran?”) százalék</vt:lpstr>
      <vt:lpstr>A média objektivitásának megítélése „Vannak, akik azt mondják, hogy (1) a magyar médiából jól lehet tájékozódni, meg lehet ismerni a tényleges valóságot, mások szerint (2) a magyar sajtó elfogult, az egyik politikai oldal álláspontja mindig nagyobb hangsúlyt kap, mint a másiké. Ön melyik véleménnyel ért inkább egyet?” az érdemben válaszolók százalékában</vt:lpstr>
      <vt:lpstr>A politikai oldalak befolyása a médiára „Ön szerint Magyarországon a médiában melyik politikai oldalnak, pártnak van nagyobb befolyása?” Az érdemben válaszolók százalékában</vt:lpstr>
      <vt:lpstr>A közvetlen politikai befolyás megítélése „Ön elfogadhatónak tartja, ha egy újság tartalmába közvetlenül beleszólnak politikai szereplők például úgy, hogy kész cikkeket jelentetnek meg az újsággal, vagy ellenőrzik, hogy megjelenhet-e egy cikk?”  százalék</vt:lpstr>
      <vt:lpstr>A közvetlen politikai befolyás jelenléte Magyarországon „Ön szerint mennyire jellemző ma Magyarországon a médiában az ennyire közvetlen politikai befolyás?” százalék</vt:lpstr>
      <vt:lpstr>A hírforrások hitelességének megítélése osztályzatok 5-ös skálán: százalék és  átlagok 0-tól 100-ig terjedő skálán</vt:lpstr>
      <vt:lpstr>A hírforrások hitelességének megítélése pártpreferencia szerint átlagok 0-tól 100-ig terjedő skálán</vt:lpstr>
      <vt:lpstr>Hiteltelennek tartott hírforrások fogyasztása „Szokott olyan hírforrást a saját döntéséből nézni, olvasni, hallgatni, amelyet nem tart hitelesnek, amelyről azt gondolja, hogy gyakran nem mond igazat?” százalék</vt:lpstr>
      <vt:lpstr>Tájékozódás közéleti témában az interneten az internethasználók százalékában (N=1026)</vt:lpstr>
      <vt:lpstr>Milyen gyakran szokott a Google, a Facebook vagy más szolgáltató által felkínált cikkekre, videókra rákattintani, amennyiben politikai jellegű tartalomról van szó? százalék</vt:lpstr>
      <vt:lpstr>Milyen hírforrásokra fizet elő, milyen hírforrásokat támogat? Azok arányában, akik előfizetnek hírforrásra vagy támogatnak hírforrást,  százalék (N=132)</vt:lpstr>
    </vt:vector>
  </TitlesOfParts>
  <Company>Median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 Endre</dc:creator>
  <cp:lastModifiedBy>István Kálmán</cp:lastModifiedBy>
  <cp:revision>2616</cp:revision>
  <dcterms:created xsi:type="dcterms:W3CDTF">2013-04-27T13:27:13Z</dcterms:created>
  <dcterms:modified xsi:type="dcterms:W3CDTF">2023-06-29T13:36:49Z</dcterms:modified>
</cp:coreProperties>
</file>