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53" r:id="rId2"/>
    <p:sldId id="370" r:id="rId3"/>
    <p:sldId id="354" r:id="rId4"/>
    <p:sldId id="373" r:id="rId5"/>
    <p:sldId id="371" r:id="rId6"/>
    <p:sldId id="372" r:id="rId7"/>
    <p:sldId id="374" r:id="rId8"/>
    <p:sldId id="266" r:id="rId9"/>
    <p:sldId id="366" r:id="rId10"/>
    <p:sldId id="367" r:id="rId11"/>
    <p:sldId id="274" r:id="rId12"/>
    <p:sldId id="326" r:id="rId13"/>
    <p:sldId id="306" r:id="rId14"/>
    <p:sldId id="268" r:id="rId15"/>
    <p:sldId id="310" r:id="rId16"/>
    <p:sldId id="375" r:id="rId17"/>
    <p:sldId id="376" r:id="rId18"/>
    <p:sldId id="346" r:id="rId19"/>
    <p:sldId id="345" r:id="rId20"/>
    <p:sldId id="343" r:id="rId21"/>
    <p:sldId id="369" r:id="rId22"/>
    <p:sldId id="364" r:id="rId23"/>
    <p:sldId id="368" r:id="rId24"/>
    <p:sldId id="344" r:id="rId25"/>
    <p:sldId id="379" r:id="rId26"/>
    <p:sldId id="363" r:id="rId27"/>
    <p:sldId id="347" r:id="rId28"/>
    <p:sldId id="348" r:id="rId29"/>
    <p:sldId id="312" r:id="rId30"/>
    <p:sldId id="269" r:id="rId31"/>
    <p:sldId id="351" r:id="rId32"/>
    <p:sldId id="350" r:id="rId33"/>
    <p:sldId id="377" r:id="rId34"/>
    <p:sldId id="380" r:id="rId35"/>
    <p:sldId id="330" r:id="rId36"/>
    <p:sldId id="271" r:id="rId37"/>
    <p:sldId id="272" r:id="rId38"/>
    <p:sldId id="336" r:id="rId39"/>
    <p:sldId id="332" r:id="rId40"/>
    <p:sldId id="273" r:id="rId41"/>
    <p:sldId id="311" r:id="rId42"/>
    <p:sldId id="334" r:id="rId43"/>
    <p:sldId id="321" r:id="rId44"/>
    <p:sldId id="362" r:id="rId45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FF"/>
    <a:srgbClr val="66CCFF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16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8BE45618-1346-43A3-B87F-E3E08F2A5F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02A5EF6C-33CF-40F4-A21F-AE4176F8C51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7" name="Rectangle 5">
            <a:extLst>
              <a:ext uri="{FF2B5EF4-FFF2-40B4-BE49-F238E27FC236}">
                <a16:creationId xmlns:a16="http://schemas.microsoft.com/office/drawing/2014/main" id="{B746BD7D-E352-434F-B75A-7FF870DA691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id="{0DFFE8F2-5080-44E3-999A-E2E381C8B79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4999" name="Rectangle 7">
            <a:extLst>
              <a:ext uri="{FF2B5EF4-FFF2-40B4-BE49-F238E27FC236}">
                <a16:creationId xmlns:a16="http://schemas.microsoft.com/office/drawing/2014/main" id="{0B04BB5E-6586-4E5A-991C-6C5047B64E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19FC4988-F3F3-466E-BC1D-6FDCFB5D7FA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126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901ADE-AA80-4B2E-81E5-A26C5264191F}" type="slidenum">
              <a:rPr lang="hu-HU" altLang="hu-HU" smtClean="0"/>
              <a:pPr>
                <a:spcBef>
                  <a:spcPct val="0"/>
                </a:spcBef>
              </a:pPr>
              <a:t>8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51204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1EFCFF-8848-46CB-91E5-38C37BF38ED5}" type="slidenum">
              <a:rPr lang="hu-HU" altLang="hu-HU"/>
              <a:pPr algn="r" eaLnBrk="1" hangingPunct="1">
                <a:spcBef>
                  <a:spcPct val="0"/>
                </a:spcBef>
              </a:pPr>
              <a:t>27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53252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2985DE7-94CF-4EF0-ADD6-32E6F066EB0A}" type="slidenum">
              <a:rPr lang="hu-HU" altLang="hu-HU"/>
              <a:pPr algn="r" eaLnBrk="1" hangingPunct="1">
                <a:spcBef>
                  <a:spcPct val="0"/>
                </a:spcBef>
              </a:pPr>
              <a:t>28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5530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3F9781-3865-4CC2-9321-288AA248BAA9}" type="slidenum">
              <a:rPr lang="hu-HU" altLang="hu-HU" smtClean="0"/>
              <a:pPr>
                <a:spcBef>
                  <a:spcPct val="0"/>
                </a:spcBef>
              </a:pPr>
              <a:t>29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5734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1B43DC-E756-4217-938D-819D70A6457F}" type="slidenum">
              <a:rPr lang="hu-HU" altLang="hu-HU" smtClean="0"/>
              <a:pPr>
                <a:spcBef>
                  <a:spcPct val="0"/>
                </a:spcBef>
              </a:pPr>
              <a:t>30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66564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BC21B3-9BD9-468D-A4A3-C71F097927E8}" type="slidenum">
              <a:rPr lang="hu-HU" altLang="hu-HU"/>
              <a:pPr algn="r" eaLnBrk="1" hangingPunct="1">
                <a:spcBef>
                  <a:spcPct val="0"/>
                </a:spcBef>
              </a:pPr>
              <a:t>31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68612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F8E5A7-F2BF-4EB0-8764-95DBD09F866E}" type="slidenum">
              <a:rPr lang="hu-HU" altLang="hu-HU"/>
              <a:pPr algn="r" eaLnBrk="1" hangingPunct="1">
                <a:spcBef>
                  <a:spcPct val="0"/>
                </a:spcBef>
              </a:pPr>
              <a:t>32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7168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D006D1-AA84-4688-B47C-7A8CB5645576}" type="slidenum">
              <a:rPr lang="hu-HU" altLang="hu-HU" smtClean="0"/>
              <a:pPr>
                <a:spcBef>
                  <a:spcPct val="0"/>
                </a:spcBef>
              </a:pPr>
              <a:t>36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7373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46505A-924C-4C31-9A99-7E447EEC7D9A}" type="slidenum">
              <a:rPr lang="hu-HU" altLang="hu-HU" smtClean="0"/>
              <a:pPr>
                <a:spcBef>
                  <a:spcPct val="0"/>
                </a:spcBef>
              </a:pPr>
              <a:t>37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778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FA8129-2989-49A3-B2AA-B27CC562AA98}" type="slidenum">
              <a:rPr lang="hu-HU" altLang="hu-HU" smtClean="0"/>
              <a:pPr>
                <a:spcBef>
                  <a:spcPct val="0"/>
                </a:spcBef>
              </a:pPr>
              <a:t>40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79876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53FD3D-FF94-4CDD-B758-379EF1BE22B9}" type="slidenum">
              <a:rPr lang="hu-HU" altLang="hu-HU" smtClean="0"/>
              <a:pPr>
                <a:spcBef>
                  <a:spcPct val="0"/>
                </a:spcBef>
              </a:pPr>
              <a:t>41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3316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EE75CC-F7BA-48D3-B08A-D79BAF78273C}" type="slidenum">
              <a:rPr lang="hu-HU" altLang="hu-HU" smtClean="0"/>
              <a:pPr>
                <a:spcBef>
                  <a:spcPct val="0"/>
                </a:spcBef>
              </a:pPr>
              <a:t>11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8806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5CBAC6-AFAD-4B1F-89F0-4DB694776B49}" type="slidenum">
              <a:rPr lang="hu-HU" altLang="hu-HU" smtClean="0"/>
              <a:pPr>
                <a:spcBef>
                  <a:spcPct val="0"/>
                </a:spcBef>
              </a:pPr>
              <a:t>43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536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F44946-A30A-493C-BD27-958070BA3F02}" type="slidenum">
              <a:rPr lang="hu-HU" altLang="hu-HU" smtClean="0"/>
              <a:pPr>
                <a:spcBef>
                  <a:spcPct val="0"/>
                </a:spcBef>
              </a:pPr>
              <a:t>12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741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D47E85-F3F9-44AA-BA7A-8FF1971A6205}" type="slidenum">
              <a:rPr lang="hu-HU" altLang="hu-HU" smtClean="0"/>
              <a:pPr>
                <a:spcBef>
                  <a:spcPct val="0"/>
                </a:spcBef>
              </a:pPr>
              <a:t>13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946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C0F6A1-C56F-424A-84C2-4AF8AB81CAEE}" type="slidenum">
              <a:rPr lang="hu-HU" altLang="hu-HU" smtClean="0"/>
              <a:pPr>
                <a:spcBef>
                  <a:spcPct val="0"/>
                </a:spcBef>
              </a:pPr>
              <a:t>14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2150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D1DA5B-52AD-42D8-9BAD-455B42667F59}" type="slidenum">
              <a:rPr lang="hu-HU" altLang="hu-HU" smtClean="0"/>
              <a:pPr>
                <a:spcBef>
                  <a:spcPct val="0"/>
                </a:spcBef>
              </a:pPr>
              <a:t>15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8132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624D3E-9413-48E3-8581-7738DE194FFB}" type="slidenum">
              <a:rPr lang="hu-HU" altLang="hu-HU"/>
              <a:pPr algn="r" eaLnBrk="1" hangingPunct="1">
                <a:spcBef>
                  <a:spcPct val="0"/>
                </a:spcBef>
              </a:pPr>
              <a:t>19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4036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EADB97C-28C0-42C3-B3D3-06AFEB7A6A2A}" type="slidenum">
              <a:rPr lang="hu-HU" altLang="hu-HU"/>
              <a:pPr algn="r" eaLnBrk="1" hangingPunct="1">
                <a:spcBef>
                  <a:spcPct val="0"/>
                </a:spcBef>
              </a:pPr>
              <a:t>20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iakép hely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6084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2A676E-F1E3-44DD-BC60-EBC52F04CE43}" type="slidenum">
              <a:rPr lang="hu-HU" altLang="hu-HU"/>
              <a:pPr algn="r" eaLnBrk="1" hangingPunct="1">
                <a:spcBef>
                  <a:spcPct val="0"/>
                </a:spcBef>
              </a:pPr>
              <a:t>24</a:t>
            </a:fld>
            <a:endParaRPr lang="hu-HU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DD7700-17CE-4882-AD45-0AB739EB1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0E07F4-C63D-4804-BA6E-B847494A1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DB6145-151F-43AC-A99A-308BFEE9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518A5-1931-49F2-A044-5FE2EE708D9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60831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DD7700-17CE-4882-AD45-0AB739EB1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0E07F4-C63D-4804-BA6E-B847494A1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DB6145-151F-43AC-A99A-308BFEE9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063B0-81F2-430A-B9DC-CE10A3813CC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3790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DD7700-17CE-4882-AD45-0AB739EB1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0E07F4-C63D-4804-BA6E-B847494A1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DB6145-151F-43AC-A99A-308BFEE9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9C653-7A0A-434E-B58F-0CD140E6EC5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040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DD7700-17CE-4882-AD45-0AB739EB1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0E07F4-C63D-4804-BA6E-B847494A1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DB6145-151F-43AC-A99A-308BFEE9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1B80C-5872-490C-9F7A-3C195E4F003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14711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DD7700-17CE-4882-AD45-0AB739EB1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0E07F4-C63D-4804-BA6E-B847494A1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DB6145-151F-43AC-A99A-308BFEE9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7A90-C2F5-4019-9D0F-D5E5AE2B11C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47073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DD7700-17CE-4882-AD45-0AB739EB1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0E07F4-C63D-4804-BA6E-B847494A1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DB6145-151F-43AC-A99A-308BFEE9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4E8E5-D8FB-4CEC-8B5F-8FC46893636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77594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DD7700-17CE-4882-AD45-0AB739EB1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D0E07F4-C63D-4804-BA6E-B847494A1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0DB6145-151F-43AC-A99A-308BFEE9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80580-9063-4D42-86F3-1DD722D8971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0339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DD7700-17CE-4882-AD45-0AB739EB1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0E07F4-C63D-4804-BA6E-B847494A1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DB6145-151F-43AC-A99A-308BFEE9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9E98C-09C3-4445-AAA9-591B36BDEF1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5043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5DD7700-17CE-4882-AD45-0AB739EB1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D0E07F4-C63D-4804-BA6E-B847494A1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DB6145-151F-43AC-A99A-308BFEE9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1E491-59FB-4CFE-B379-9F9293B8F7F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9919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DD7700-17CE-4882-AD45-0AB739EB1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0E07F4-C63D-4804-BA6E-B847494A1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DB6145-151F-43AC-A99A-308BFEE9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FE738-B259-46B4-9970-96EA793C5B6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38583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DD7700-17CE-4882-AD45-0AB739EB1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0E07F4-C63D-4804-BA6E-B847494A1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DB6145-151F-43AC-A99A-308BFEE9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A6245-F4CB-4054-8DA2-D362111997D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55319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Click to edit Master text styles</a:t>
            </a:r>
          </a:p>
          <a:p>
            <a:pPr lvl="1"/>
            <a:r>
              <a:rPr lang="hu-HU" altLang="hu-HU"/>
              <a:t>Second level</a:t>
            </a:r>
          </a:p>
          <a:p>
            <a:pPr lvl="2"/>
            <a:r>
              <a:rPr lang="hu-HU" altLang="hu-HU"/>
              <a:t>Third level</a:t>
            </a:r>
          </a:p>
          <a:p>
            <a:pPr lvl="3"/>
            <a:r>
              <a:rPr lang="hu-HU" altLang="hu-HU"/>
              <a:t>Fourth level</a:t>
            </a:r>
          </a:p>
          <a:p>
            <a:pPr lvl="4"/>
            <a:r>
              <a:rPr lang="hu-HU" altLang="hu-HU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5DD7700-17CE-4882-AD45-0AB739EB186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D0E07F4-C63D-4804-BA6E-B847494A1C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DB6145-151F-43AC-A99A-308BFEE951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25C0D7C-AE30-4F59-8670-D3CFAFBC6BC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9623F699-0CE4-4C73-8A60-FF48688032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37288"/>
            <a:ext cx="9140825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hu-HU" altLang="hu-HU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A5128E84-E910-4062-95CF-8A6C31D621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26213"/>
            <a:ext cx="9140825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hu-HU" altLang="hu-HU"/>
          </a:p>
        </p:txBody>
      </p:sp>
      <p:pic>
        <p:nvPicPr>
          <p:cNvPr id="1033" name="Picture 9" descr="cipolla x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5819775"/>
            <a:ext cx="1038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m.hvg.hu/360/202215_a_dezinformacio_akampanyban_allami_torzitas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hu/imgres?imgurl=http://www.cxbio.com/tuijian/HPV.jpg&amp;imgrefurl=http://www.hpv.lap.hu/&amp;h=435&amp;w=428&amp;sz=56&amp;hl=hu&amp;start=31&amp;tbnid=T1NFd-SJ1hw5sM:&amp;tbnh=126&amp;tbnw=124&amp;prev=/images%3Fq%3DV%25C3%25ADrus%26start%3D20%26gbv%3D2%26ndsp%3D20%26svnum%3D10%26hl%3Dhu%26sa%3DN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://images.google.hu/imgres?imgurl=http://index.hu/cikkepek/0601/velvet/gyozi1.jpg&amp;imgrefurl=http://velvet.hu/celeb/hcdb/napcelebje/gyozike0127/&amp;h=290&amp;w=436&amp;sz=29&amp;hl=hu&amp;start=91&amp;um=1&amp;tbnid=9N6Effsqp6ItKM:&amp;tbnh=84&amp;tbnw=126&amp;prev=/images%3Fq%3DM%25C3%25A9dia%26start%3D80%26ndsp%3D20%26svnum%3D10%26um%3D1%26hl%3Dhu%26sa%3DN" TargetMode="Externa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Ké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72108"/>
            <a:ext cx="9175750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Szövegdoboz 2"/>
          <p:cNvSpPr txBox="1">
            <a:spLocks noChangeArrowheads="1"/>
          </p:cNvSpPr>
          <p:nvPr/>
        </p:nvSpPr>
        <p:spPr bwMode="auto">
          <a:xfrm>
            <a:off x="2032793" y="3140968"/>
            <a:ext cx="6913563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3600" i="1" dirty="0"/>
              <a:t>A média vírusa a tisztességtelen manipuláció</a:t>
            </a:r>
          </a:p>
        </p:txBody>
      </p:sp>
      <p:sp>
        <p:nvSpPr>
          <p:cNvPr id="3077" name="Szövegdoboz 4"/>
          <p:cNvSpPr txBox="1">
            <a:spLocks noChangeArrowheads="1"/>
          </p:cNvSpPr>
          <p:nvPr/>
        </p:nvSpPr>
        <p:spPr bwMode="auto">
          <a:xfrm>
            <a:off x="1835150" y="5373688"/>
            <a:ext cx="730885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/>
              <a:t>Simkó János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/>
              <a:t>MÚOSZ Bálint György Újságíró Akadémia tanára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8FD9F5E-D7EF-4A1B-8A9B-1226BFF5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58" y="908720"/>
            <a:ext cx="8547333" cy="1682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D68CE1-1EB3-46C6-BBA0-B3C19F533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2986" y="116632"/>
            <a:ext cx="9569971" cy="1143000"/>
          </a:xfrm>
        </p:spPr>
        <p:txBody>
          <a:bodyPr/>
          <a:lstStyle/>
          <a:p>
            <a:r>
              <a:rPr lang="hu-HU" sz="4000" dirty="0">
                <a:solidFill>
                  <a:schemeClr val="tx1"/>
                </a:solidFill>
              </a:rPr>
              <a:t>Az álhírek értékének elemzése – F/K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983A966-D276-4BD6-A929-829871CAB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451" y="1143000"/>
            <a:ext cx="9144000" cy="4950295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„Mikor éri meg” álhíreket terjeszteni?</a:t>
            </a:r>
          </a:p>
          <a:p>
            <a:pPr marL="0" indent="0">
              <a:buNone/>
            </a:pPr>
            <a:r>
              <a:rPr lang="hu-HU" dirty="0" err="1">
                <a:solidFill>
                  <a:srgbClr val="92D050"/>
                </a:solidFill>
              </a:rPr>
              <a:t>Pe</a:t>
            </a:r>
            <a:r>
              <a:rPr lang="hu-HU" dirty="0">
                <a:solidFill>
                  <a:srgbClr val="92D050"/>
                </a:solidFill>
              </a:rPr>
              <a:t> + Pszi </a:t>
            </a:r>
            <a:r>
              <a:rPr lang="hu-HU" dirty="0"/>
              <a:t>&gt; </a:t>
            </a:r>
            <a:r>
              <a:rPr lang="hu-HU" dirty="0" err="1"/>
              <a:t>Bk</a:t>
            </a:r>
            <a:r>
              <a:rPr lang="hu-HU" dirty="0"/>
              <a:t> + Lak + </a:t>
            </a:r>
            <a:r>
              <a:rPr lang="hu-HU" dirty="0" err="1"/>
              <a:t>Bk</a:t>
            </a:r>
            <a:endParaRPr lang="hu-HU" dirty="0"/>
          </a:p>
          <a:p>
            <a:pPr marL="0" indent="0">
              <a:buNone/>
            </a:pPr>
            <a:r>
              <a:rPr lang="hu-HU" sz="2000" dirty="0">
                <a:solidFill>
                  <a:srgbClr val="92D050"/>
                </a:solidFill>
              </a:rPr>
              <a:t>•  </a:t>
            </a:r>
            <a:r>
              <a:rPr lang="hu-HU" sz="2400" b="1" dirty="0" err="1">
                <a:solidFill>
                  <a:srgbClr val="92D050"/>
                </a:solidFill>
              </a:rPr>
              <a:t>Pe</a:t>
            </a:r>
            <a:r>
              <a:rPr lang="hu-HU" sz="2400" dirty="0">
                <a:solidFill>
                  <a:srgbClr val="92D050"/>
                </a:solidFill>
              </a:rPr>
              <a:t> - Pénzügyi előnyök = az álhírekkel kapcsolatos csalások pénzbeli előnyei;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92D050"/>
                </a:solidFill>
              </a:rPr>
              <a:t>• </a:t>
            </a:r>
            <a:r>
              <a:rPr lang="hu-HU" sz="2400" b="1" dirty="0">
                <a:solidFill>
                  <a:srgbClr val="92D050"/>
                </a:solidFill>
              </a:rPr>
              <a:t>Pszi </a:t>
            </a:r>
            <a:r>
              <a:rPr lang="hu-HU" sz="2400" dirty="0">
                <a:solidFill>
                  <a:srgbClr val="92D050"/>
                </a:solidFill>
              </a:rPr>
              <a:t>- Pszichológiai előny = az álhírekkel kapcsolatos csalásokban való részvétel pszichológiai (nem gazdasági) előnyei;</a:t>
            </a:r>
          </a:p>
          <a:p>
            <a:pPr marL="0" indent="0">
              <a:buNone/>
            </a:pPr>
            <a:r>
              <a:rPr lang="hu-HU" sz="2400" dirty="0"/>
              <a:t>• </a:t>
            </a:r>
            <a:r>
              <a:rPr lang="hu-HU" sz="2400" b="1" dirty="0" err="1"/>
              <a:t>Bk</a:t>
            </a:r>
            <a:r>
              <a:rPr lang="hu-HU" sz="2400" b="1" dirty="0"/>
              <a:t> = </a:t>
            </a:r>
            <a:r>
              <a:rPr lang="hu-HU" sz="2400" dirty="0"/>
              <a:t>Közvetlen beruházási költségek </a:t>
            </a:r>
          </a:p>
          <a:p>
            <a:pPr marL="0" indent="0">
              <a:buNone/>
            </a:pPr>
            <a:r>
              <a:rPr lang="hu-HU" sz="2400" dirty="0"/>
              <a:t>• </a:t>
            </a:r>
            <a:r>
              <a:rPr lang="hu-HU" sz="2400" b="1" dirty="0"/>
              <a:t>Lak </a:t>
            </a:r>
            <a:r>
              <a:rPr lang="hu-HU" sz="2400" dirty="0"/>
              <a:t>= az álhírek létrehozásában és kezelésében való részvétel alternatív költségei;</a:t>
            </a:r>
          </a:p>
          <a:p>
            <a:pPr marL="0" indent="0">
              <a:buNone/>
            </a:pPr>
            <a:r>
              <a:rPr lang="hu-HU" sz="2400" dirty="0"/>
              <a:t>• </a:t>
            </a:r>
            <a:r>
              <a:rPr lang="hu-HU" sz="2400" b="1" dirty="0" err="1"/>
              <a:t>Bk</a:t>
            </a:r>
            <a:r>
              <a:rPr lang="hu-HU" sz="2400" dirty="0"/>
              <a:t> = az elítélés/büntetés pénzbeli alternatív költségei;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013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hu-HU" altLang="hu-HU" dirty="0">
                <a:solidFill>
                  <a:schemeClr val="tx1"/>
                </a:solidFill>
              </a:rPr>
              <a:t>Manipuláció és reklám</a:t>
            </a:r>
          </a:p>
        </p:txBody>
      </p:sp>
      <p:pic>
        <p:nvPicPr>
          <p:cNvPr id="12291" name="Ké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850" y="1824438"/>
            <a:ext cx="7772400" cy="1470025"/>
          </a:xfrm>
        </p:spPr>
        <p:txBody>
          <a:bodyPr/>
          <a:lstStyle/>
          <a:p>
            <a:pPr eaLnBrk="1" hangingPunct="1"/>
            <a:r>
              <a:rPr lang="hu-HU" altLang="hu-HU" sz="4000" i="1" dirty="0">
                <a:solidFill>
                  <a:schemeClr val="tx1"/>
                </a:solidFill>
              </a:rPr>
              <a:t>„Nem olvasok hirdetéseket, különben minden idő azzal telne, hogy mindenfélékre vágynék…"</a:t>
            </a:r>
            <a:r>
              <a:rPr lang="hu-HU" altLang="hu-HU" sz="4000" dirty="0">
                <a:solidFill>
                  <a:schemeClr val="tx1"/>
                </a:solidFill>
              </a:rPr>
              <a:t> </a:t>
            </a:r>
            <a:br>
              <a:rPr lang="hu-HU" altLang="hu-HU" sz="4000" dirty="0">
                <a:solidFill>
                  <a:schemeClr val="tx1"/>
                </a:solidFill>
              </a:rPr>
            </a:br>
            <a:r>
              <a:rPr lang="hu-HU" altLang="hu-HU" sz="2800" i="1" dirty="0">
                <a:solidFill>
                  <a:schemeClr val="tx1"/>
                </a:solidFill>
              </a:rPr>
              <a:t>(Canterbury érseke)</a:t>
            </a:r>
            <a:br>
              <a:rPr lang="hu-HU" altLang="hu-HU" sz="2800" i="1" dirty="0">
                <a:solidFill>
                  <a:schemeClr val="tx1"/>
                </a:solidFill>
              </a:rPr>
            </a:br>
            <a:endParaRPr lang="hu-HU" altLang="hu-HU" sz="4000" dirty="0">
              <a:solidFill>
                <a:schemeClr val="tx1"/>
              </a:solidFill>
            </a:endParaRPr>
          </a:p>
        </p:txBody>
      </p:sp>
      <p:pic>
        <p:nvPicPr>
          <p:cNvPr id="14339" name="Kép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EC43D974-BA49-40AE-93AF-CD591528D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3563537"/>
            <a:ext cx="3277458" cy="25200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200"/>
          </a:p>
        </p:txBody>
      </p:sp>
      <p:pic>
        <p:nvPicPr>
          <p:cNvPr id="16387" name="Picture 6" descr="advertis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-1588"/>
            <a:ext cx="547211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Kép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274638"/>
            <a:ext cx="6275387" cy="1143000"/>
          </a:xfrm>
        </p:spPr>
        <p:txBody>
          <a:bodyPr/>
          <a:lstStyle/>
          <a:p>
            <a:pPr eaLnBrk="1" hangingPunct="1"/>
            <a:r>
              <a:rPr lang="hu-HU" altLang="hu-HU" sz="4000" dirty="0">
                <a:solidFill>
                  <a:schemeClr val="tx1"/>
                </a:solidFill>
              </a:rPr>
              <a:t>Az eladhatóság szentsége és eszköztára (1)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535113"/>
            <a:ext cx="8964488" cy="4525963"/>
          </a:xfrm>
        </p:spPr>
        <p:txBody>
          <a:bodyPr/>
          <a:lstStyle/>
          <a:p>
            <a:pPr eaLnBrk="1" hangingPunct="1"/>
            <a:r>
              <a:rPr lang="hu-HU" altLang="hu-HU" sz="2800" dirty="0"/>
              <a:t>A társadalomban az egyik legfőbb cél az </a:t>
            </a:r>
            <a:r>
              <a:rPr lang="hu-HU" altLang="hu-HU" sz="2800" i="1" dirty="0"/>
              <a:t>eladhatóság!</a:t>
            </a:r>
          </a:p>
          <a:p>
            <a:pPr eaLnBrk="1" hangingPunct="1"/>
            <a:r>
              <a:rPr lang="hu-HU" altLang="hu-HU" sz="2800" dirty="0"/>
              <a:t>Látszólag értünk van minden, miközben </a:t>
            </a:r>
            <a:r>
              <a:rPr lang="hu-HU" altLang="hu-HU" sz="2800" i="1" dirty="0"/>
              <a:t>a munkaerőnk a újratermelése a fontos!</a:t>
            </a:r>
          </a:p>
          <a:p>
            <a:pPr eaLnBrk="1" hangingPunct="1"/>
            <a:r>
              <a:rPr lang="hu-HU" altLang="hu-HU" sz="2800" dirty="0"/>
              <a:t>Az újratermelés áruk sokaságával valósul meg</a:t>
            </a:r>
          </a:p>
          <a:p>
            <a:pPr eaLnBrk="1" hangingPunct="1"/>
            <a:r>
              <a:rPr lang="hu-HU" altLang="hu-HU" sz="2800" dirty="0"/>
              <a:t>„Eladni annyi, mint megkülönböztetni!”</a:t>
            </a:r>
          </a:p>
          <a:p>
            <a:pPr eaLnBrk="1" hangingPunct="1"/>
            <a:r>
              <a:rPr lang="hu-HU" altLang="hu-HU" sz="2800" dirty="0"/>
              <a:t>Megkülönböztetni csak néhány markáns állítással, pozitív kiemeléssel lehet</a:t>
            </a:r>
          </a:p>
          <a:p>
            <a:pPr eaLnBrk="1" hangingPunct="1"/>
            <a:r>
              <a:rPr lang="hu-HU" altLang="hu-HU" sz="2800" dirty="0"/>
              <a:t>A manipuláció a reklám lényegi struktúrájában van! </a:t>
            </a:r>
          </a:p>
          <a:p>
            <a:pPr eaLnBrk="1" hangingPunct="1"/>
            <a:endParaRPr lang="hu-HU" altLang="hu-HU" sz="2800" dirty="0"/>
          </a:p>
          <a:p>
            <a:pPr eaLnBrk="1" hangingPunct="1"/>
            <a:endParaRPr lang="hu-HU" altLang="hu-HU" sz="2800" dirty="0"/>
          </a:p>
          <a:p>
            <a:pPr eaLnBrk="1" hangingPunct="1"/>
            <a:endParaRPr lang="hu-HU" altLang="hu-HU" sz="2800" dirty="0"/>
          </a:p>
          <a:p>
            <a:pPr eaLnBrk="1" hangingPunct="1"/>
            <a:endParaRPr lang="hu-HU" altLang="hu-HU" sz="2800" dirty="0"/>
          </a:p>
        </p:txBody>
      </p:sp>
      <p:pic>
        <p:nvPicPr>
          <p:cNvPr id="18436" name="Ké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274638"/>
            <a:ext cx="6491288" cy="1143000"/>
          </a:xfrm>
        </p:spPr>
        <p:txBody>
          <a:bodyPr/>
          <a:lstStyle/>
          <a:p>
            <a:pPr eaLnBrk="1" hangingPunct="1"/>
            <a:r>
              <a:rPr lang="hu-HU" altLang="hu-HU" sz="4000" dirty="0">
                <a:solidFill>
                  <a:schemeClr val="tx1"/>
                </a:solidFill>
              </a:rPr>
              <a:t>Az eladhatóság szentsége és eszköztára (2)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00200"/>
            <a:ext cx="590391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sz="2800" dirty="0"/>
              <a:t>A reklám egyfajta </a:t>
            </a:r>
            <a:r>
              <a:rPr lang="hu-HU" altLang="hu-HU" sz="2800" i="1" dirty="0"/>
              <a:t>evilági transzcendenciát </a:t>
            </a:r>
            <a:r>
              <a:rPr lang="hu-HU" altLang="hu-HU" sz="2800" dirty="0"/>
              <a:t>ígér egy árucikk </a:t>
            </a:r>
            <a:r>
              <a:rPr lang="hu-HU" altLang="hu-HU" sz="2800" i="1" dirty="0"/>
              <a:t>néhány tulajdonsága</a:t>
            </a:r>
            <a:r>
              <a:rPr lang="hu-HU" altLang="hu-HU" sz="2800" dirty="0"/>
              <a:t> révén</a:t>
            </a:r>
          </a:p>
          <a:p>
            <a:pPr eaLnBrk="1" hangingPunct="1">
              <a:lnSpc>
                <a:spcPct val="90000"/>
              </a:lnSpc>
            </a:pPr>
            <a:endParaRPr lang="hu-HU" altLang="hu-HU" sz="2800" dirty="0"/>
          </a:p>
          <a:p>
            <a:pPr eaLnBrk="1" hangingPunct="1">
              <a:lnSpc>
                <a:spcPct val="90000"/>
              </a:lnSpc>
            </a:pPr>
            <a:r>
              <a:rPr lang="hu-HU" altLang="hu-HU" sz="2800" dirty="0"/>
              <a:t>A kvalifikált áru fogyasztásának</a:t>
            </a:r>
            <a:r>
              <a:rPr lang="hu-HU" altLang="hu-HU" sz="2800" i="1" dirty="0"/>
              <a:t> presztízsértéke</a:t>
            </a:r>
            <a:r>
              <a:rPr lang="hu-HU" altLang="hu-HU" sz="2800" dirty="0"/>
              <a:t> is van: az egyénnek a  tökéletes biztonság, otthonlét, megbecsültség érzetét  nyújtja. A kör bezárult.</a:t>
            </a:r>
          </a:p>
        </p:txBody>
      </p:sp>
      <p:pic>
        <p:nvPicPr>
          <p:cNvPr id="72711" name="Picture 7" descr="000014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060575"/>
            <a:ext cx="22002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Kép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0E1CB15-2E8A-4E07-A4BF-A2AF1539F40B}"/>
              </a:ext>
            </a:extLst>
          </p:cNvPr>
          <p:cNvSpPr txBox="1"/>
          <p:nvPr/>
        </p:nvSpPr>
        <p:spPr>
          <a:xfrm>
            <a:off x="611560" y="226095"/>
            <a:ext cx="8280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dirty="0"/>
              <a:t>L. B. Johnson 1964-es elnöki kampányának filmje (ellenfél: Barry </a:t>
            </a:r>
            <a:r>
              <a:rPr lang="hu-HU" sz="3200" dirty="0" err="1"/>
              <a:t>Goldwater</a:t>
            </a:r>
            <a:r>
              <a:rPr lang="hu-HU" sz="3200" dirty="0"/>
              <a:t>)</a:t>
            </a:r>
          </a:p>
        </p:txBody>
      </p:sp>
      <p:pic>
        <p:nvPicPr>
          <p:cNvPr id="5" name="Daisy_(1964)">
            <a:hlinkClick r:id="" action="ppaction://media"/>
            <a:extLst>
              <a:ext uri="{FF2B5EF4-FFF2-40B4-BE49-F238E27FC236}">
                <a16:creationId xmlns:a16="http://schemas.microsoft.com/office/drawing/2014/main" id="{8F15B91B-C0AD-4F82-BDB1-139C9D055F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508" y="1556792"/>
            <a:ext cx="782365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469E2D53-406F-4253-B092-A7440A4D13F6}"/>
              </a:ext>
            </a:extLst>
          </p:cNvPr>
          <p:cNvSpPr txBox="1"/>
          <p:nvPr/>
        </p:nvSpPr>
        <p:spPr>
          <a:xfrm>
            <a:off x="395536" y="764704"/>
            <a:ext cx="85689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„</a:t>
            </a:r>
            <a:r>
              <a:rPr lang="hu-HU" sz="3600" i="1" dirty="0"/>
              <a:t>Ezek a tétek. Hogy olyan világot hozunk létre, amiben Isten összes gyermeke élhet, vagy a sötétség. Szeretnünk kell egymást, vagy meg kell halnunk”. </a:t>
            </a:r>
          </a:p>
          <a:p>
            <a:endParaRPr lang="hu-HU" sz="3600" i="1" dirty="0"/>
          </a:p>
          <a:p>
            <a:r>
              <a:rPr lang="hu-HU" sz="3600" dirty="0"/>
              <a:t>Végül a szöveg: „Szavazzon Johnsonra november 3-án.” Amihez egy hang hozzáteszi: „Túl nagy a tét, hogy otthon maradjon.”</a:t>
            </a:r>
          </a:p>
        </p:txBody>
      </p:sp>
    </p:spTree>
    <p:extLst>
      <p:ext uri="{BB962C8B-B14F-4D97-AF65-F5344CB8AC3E}">
        <p14:creationId xmlns:p14="http://schemas.microsoft.com/office/powerpoint/2010/main" val="1001278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Rectangle 4">
            <a:extLst>
              <a:ext uri="{FF2B5EF4-FFF2-40B4-BE49-F238E27FC236}">
                <a16:creationId xmlns:a16="http://schemas.microsoft.com/office/drawing/2014/main" id="{A205E40E-DB1B-423E-8E89-2CCD726612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8538" y="274638"/>
            <a:ext cx="6418262" cy="1143000"/>
          </a:xfrm>
        </p:spPr>
        <p:txBody>
          <a:bodyPr/>
          <a:lstStyle/>
          <a:p>
            <a:pPr>
              <a:defRPr/>
            </a:pPr>
            <a:r>
              <a:rPr lang="hu-HU" altLang="hu-HU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Politikus a médiában</a:t>
            </a:r>
          </a:p>
        </p:txBody>
      </p:sp>
      <p:pic>
        <p:nvPicPr>
          <p:cNvPr id="40963" name="Picture 6" descr="6a00d83451b31c69e20134856be3dd970c-500w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9" y="1628800"/>
            <a:ext cx="7561262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Ké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4000" dirty="0">
                <a:solidFill>
                  <a:schemeClr val="tx1"/>
                </a:solidFill>
              </a:rPr>
              <a:t>A közéleti – politikai manipuláció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980728"/>
            <a:ext cx="8712968" cy="5113338"/>
          </a:xfrm>
        </p:spPr>
        <p:txBody>
          <a:bodyPr/>
          <a:lstStyle/>
          <a:p>
            <a:pPr eaLnBrk="1" hangingPunct="1"/>
            <a:r>
              <a:rPr lang="hu-HU" altLang="hu-HU" sz="2000" dirty="0"/>
              <a:t>Az első világháborús angol plakát:</a:t>
            </a:r>
          </a:p>
          <a:p>
            <a:pPr eaLnBrk="1" hangingPunct="1">
              <a:buFontTx/>
              <a:buNone/>
            </a:pPr>
            <a:r>
              <a:rPr lang="hu-HU" altLang="hu-HU" sz="2000" dirty="0"/>
              <a:t>	 </a:t>
            </a:r>
            <a:r>
              <a:rPr lang="hu-HU" altLang="hu-HU" sz="2000" i="1" dirty="0"/>
              <a:t>„A hazának szüksége van Rád!"</a:t>
            </a:r>
            <a:r>
              <a:rPr lang="hu-HU" altLang="hu-HU" sz="2000" dirty="0"/>
              <a:t> </a:t>
            </a:r>
          </a:p>
          <a:p>
            <a:pPr eaLnBrk="1" hangingPunct="1">
              <a:buFontTx/>
              <a:buNone/>
            </a:pPr>
            <a:r>
              <a:rPr lang="hu-HU" altLang="hu-HU" sz="2000" dirty="0"/>
              <a:t>	</a:t>
            </a:r>
            <a:r>
              <a:rPr lang="hu-HU" altLang="hu-HU" sz="2000" dirty="0" err="1"/>
              <a:t>Dürenmatt</a:t>
            </a:r>
            <a:r>
              <a:rPr lang="hu-HU" altLang="hu-HU" sz="2000" dirty="0"/>
              <a:t> szerint pedig: </a:t>
            </a:r>
            <a:br>
              <a:rPr lang="hu-HU" altLang="hu-HU" sz="2000" dirty="0"/>
            </a:br>
            <a:r>
              <a:rPr lang="hu-HU" altLang="hu-HU" sz="2000" i="1" dirty="0"/>
              <a:t>„Hazának mindig olyankor nevezi magát az állam,                                 amikor tömegmészárlásra készül."</a:t>
            </a:r>
            <a:r>
              <a:rPr lang="hu-HU" altLang="hu-HU" sz="2000" dirty="0"/>
              <a:t> </a:t>
            </a:r>
          </a:p>
          <a:p>
            <a:pPr eaLnBrk="1" hangingPunct="1">
              <a:buFontTx/>
              <a:buNone/>
            </a:pPr>
            <a:endParaRPr lang="hu-HU" altLang="hu-HU" sz="2000" dirty="0"/>
          </a:p>
          <a:p>
            <a:pPr eaLnBrk="1" hangingPunct="1"/>
            <a:r>
              <a:rPr lang="hu-HU" altLang="hu-HU" sz="2000" dirty="0"/>
              <a:t>Hitler : </a:t>
            </a:r>
            <a:r>
              <a:rPr lang="hu-HU" altLang="hu-HU" sz="2000" i="1" dirty="0"/>
              <a:t>„Fanatizáltam a tömeget, hogy politikám eszközévé tegyem!”</a:t>
            </a:r>
          </a:p>
          <a:p>
            <a:pPr marL="0" indent="0" eaLnBrk="1" hangingPunct="1">
              <a:buNone/>
            </a:pPr>
            <a:endParaRPr lang="hu-HU" altLang="hu-HU" sz="2000" i="1" dirty="0"/>
          </a:p>
          <a:p>
            <a:pPr eaLnBrk="1" hangingPunct="1"/>
            <a:r>
              <a:rPr lang="hu-HU" altLang="hu-HU" sz="2000" dirty="0"/>
              <a:t> </a:t>
            </a:r>
            <a:r>
              <a:rPr lang="hu-HU" altLang="hu-HU" sz="2000" i="1" dirty="0"/>
              <a:t>„A hadügyminisztérium háromféle adatsorral rendelkezett: </a:t>
            </a:r>
          </a:p>
          <a:p>
            <a:pPr marL="0" indent="0" eaLnBrk="1" hangingPunct="1">
              <a:buNone/>
            </a:pPr>
            <a:r>
              <a:rPr lang="hu-HU" altLang="hu-HU" sz="2000" i="1" dirty="0"/>
              <a:t>az első, amivel becsapta a nyilvánosságot; </a:t>
            </a:r>
          </a:p>
          <a:p>
            <a:pPr marL="0" indent="0" eaLnBrk="1" hangingPunct="1">
              <a:buNone/>
            </a:pPr>
            <a:r>
              <a:rPr lang="hu-HU" altLang="hu-HU" sz="2000" i="1" dirty="0"/>
              <a:t>a második: amivel becsapta a kabinetet, </a:t>
            </a:r>
          </a:p>
          <a:p>
            <a:pPr marL="0" indent="0" eaLnBrk="1" hangingPunct="1">
              <a:buNone/>
            </a:pPr>
            <a:r>
              <a:rPr lang="hu-HU" altLang="hu-HU" sz="2000" i="1" dirty="0"/>
              <a:t>és a harmadik: amivel becsapta önmagát."</a:t>
            </a:r>
            <a:r>
              <a:rPr lang="hu-HU" altLang="hu-HU" sz="2000" dirty="0"/>
              <a:t> </a:t>
            </a:r>
            <a:br>
              <a:rPr lang="hu-HU" altLang="hu-HU" sz="2000" dirty="0"/>
            </a:br>
            <a:r>
              <a:rPr lang="hu-HU" altLang="hu-HU" sz="2000" i="1" dirty="0"/>
              <a:t>/H.H. </a:t>
            </a:r>
            <a:r>
              <a:rPr lang="hu-HU" altLang="hu-HU" sz="2000" i="1" dirty="0" err="1"/>
              <a:t>Asquith</a:t>
            </a:r>
            <a:r>
              <a:rPr lang="hu-HU" altLang="hu-HU" sz="2000" i="1" dirty="0"/>
              <a:t>; 1908-1916  az Egyesült Királyság miniszterelnöke/</a:t>
            </a:r>
            <a:r>
              <a:rPr lang="hu-HU" altLang="hu-HU" sz="2000" dirty="0"/>
              <a:t> </a:t>
            </a:r>
          </a:p>
          <a:p>
            <a:pPr eaLnBrk="1" hangingPunct="1"/>
            <a:r>
              <a:rPr lang="hu-HU" altLang="hu-HU" sz="2000" dirty="0"/>
              <a:t>A beszéd meggyőző ereje nem a logikában van, hanem az esztétikában és a normatív-erkölcsi dimenziókban (Walter Fischer)</a:t>
            </a:r>
          </a:p>
        </p:txBody>
      </p:sp>
      <p:pic>
        <p:nvPicPr>
          <p:cNvPr id="47109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9" y="3645023"/>
            <a:ext cx="1173584" cy="153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A864B9E-692E-4885-8AE1-0ADBD2C09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917848"/>
            <a:ext cx="2016224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6D47EB3-B016-480E-8386-91DB837BA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6245" cy="6858297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3DC311CC-21D4-4B3E-A853-754C1B165CCF}"/>
              </a:ext>
            </a:extLst>
          </p:cNvPr>
          <p:cNvSpPr txBox="1"/>
          <p:nvPr/>
        </p:nvSpPr>
        <p:spPr>
          <a:xfrm>
            <a:off x="683568" y="2924944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/>
              <a:t>„Semmi sincsen egészen úgy…”</a:t>
            </a:r>
          </a:p>
          <a:p>
            <a:r>
              <a:rPr lang="hu-HU" sz="4000" dirty="0"/>
              <a:t>					(Füst Milán)</a:t>
            </a:r>
          </a:p>
        </p:txBody>
      </p:sp>
    </p:spTree>
    <p:extLst>
      <p:ext uri="{BB962C8B-B14F-4D97-AF65-F5344CB8AC3E}">
        <p14:creationId xmlns:p14="http://schemas.microsoft.com/office/powerpoint/2010/main" val="369421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16238" y="274638"/>
            <a:ext cx="5770562" cy="1143000"/>
          </a:xfrm>
        </p:spPr>
        <p:txBody>
          <a:bodyPr/>
          <a:lstStyle/>
          <a:p>
            <a:pPr eaLnBrk="1" hangingPunct="1"/>
            <a:r>
              <a:rPr lang="hu-HU" altLang="hu-HU" sz="4000" dirty="0">
                <a:solidFill>
                  <a:schemeClr val="tx1"/>
                </a:solidFill>
              </a:rPr>
              <a:t>A közéleti – politikai manipuláció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600200"/>
            <a:ext cx="8507412" cy="4525963"/>
          </a:xfrm>
        </p:spPr>
        <p:txBody>
          <a:bodyPr/>
          <a:lstStyle/>
          <a:p>
            <a:pPr eaLnBrk="1" hangingPunct="1"/>
            <a:r>
              <a:rPr lang="hu-HU" altLang="hu-HU" sz="2800"/>
              <a:t>Egy fontos megatrend: az információrobbanás. És a következmények?</a:t>
            </a:r>
          </a:p>
          <a:p>
            <a:pPr eaLnBrk="1" hangingPunct="1">
              <a:buFontTx/>
              <a:buNone/>
            </a:pPr>
            <a:r>
              <a:rPr lang="hu-HU" altLang="hu-HU" sz="2800"/>
              <a:t>	Készen kiszerelt válaszok, ellenségkép, „mi tudjuk ki miatt van…”</a:t>
            </a:r>
          </a:p>
          <a:p>
            <a:pPr eaLnBrk="1" hangingPunct="1"/>
            <a:r>
              <a:rPr lang="hu-HU" altLang="hu-HU" sz="2800" i="1"/>
              <a:t>„A felvilágosult, felelős állampolgárt kiszorították a manipulálható, érzelmes tömegek, amelyek szavazataira spindoktorokkal és PR-szakértőkkel felszerelkezett, üzletszerűen bájolgó politikusok vadásznak."</a:t>
            </a:r>
            <a:r>
              <a:rPr lang="hu-HU" altLang="hu-HU" sz="2800"/>
              <a:t>  (Babarczy Eszter)</a:t>
            </a:r>
          </a:p>
        </p:txBody>
      </p:sp>
      <p:pic>
        <p:nvPicPr>
          <p:cNvPr id="43012" name="Ké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2FA60D-D709-4B44-8365-D296C91EC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412776"/>
            <a:ext cx="8861952" cy="4752528"/>
          </a:xfrm>
        </p:spPr>
        <p:txBody>
          <a:bodyPr/>
          <a:lstStyle/>
          <a:p>
            <a:r>
              <a:rPr lang="hu-HU" sz="2400" dirty="0"/>
              <a:t>„Politikai színjáték a brüsszeli eljárás” (05.18. - az EP költségvetési bizottsága által megfogalmazott kritikák)</a:t>
            </a:r>
          </a:p>
          <a:p>
            <a:r>
              <a:rPr lang="hu-HU" sz="2400" dirty="0"/>
              <a:t>2019. – </a:t>
            </a:r>
            <a:r>
              <a:rPr lang="hu-HU" sz="2400" dirty="0" err="1"/>
              <a:t>Sargentini</a:t>
            </a:r>
            <a:r>
              <a:rPr lang="hu-HU" sz="2400" dirty="0"/>
              <a:t> jelentés idején:  „Folytatódik a politikai színjáték Brüsszelben.” </a:t>
            </a:r>
          </a:p>
          <a:p>
            <a:r>
              <a:rPr lang="hu-HU" sz="2400" dirty="0"/>
              <a:t>2022. - : „Brüsszel politikai elvárások teljesítését követelte Magyarországtól.” (Az Európai Bizottság kötelezettségszegési keresetével kapcsolatban )</a:t>
            </a:r>
          </a:p>
          <a:p>
            <a:r>
              <a:rPr lang="hu-HU" sz="2400" dirty="0"/>
              <a:t>2022. - a </a:t>
            </a:r>
            <a:r>
              <a:rPr lang="hu-HU" sz="2400" dirty="0" err="1"/>
              <a:t>Věra</a:t>
            </a:r>
            <a:r>
              <a:rPr lang="hu-HU" sz="2400" dirty="0"/>
              <a:t> </a:t>
            </a:r>
            <a:r>
              <a:rPr lang="hu-HU" sz="2400" dirty="0" err="1"/>
              <a:t>Jourová</a:t>
            </a:r>
            <a:r>
              <a:rPr lang="hu-HU" sz="2400" dirty="0"/>
              <a:t> vezette jogállamisági vizsgálatnál ezt láttuk: „Az Európai Parlamenti Bizottság jelentése abszurd és valótlan, olyan szervezetek írták, amelyek évek óta Magyarország ellen összehangolt politikai kampányt folytatnak.” 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64DA6216-7248-48AD-8679-B3C4668421E7}"/>
              </a:ext>
            </a:extLst>
          </p:cNvPr>
          <p:cNvSpPr/>
          <p:nvPr/>
        </p:nvSpPr>
        <p:spPr>
          <a:xfrm>
            <a:off x="230831" y="116632"/>
            <a:ext cx="856895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</a:rPr>
              <a:t>Nyakoncsípés</a:t>
            </a:r>
            <a:endParaRPr lang="hu-H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</a:endParaRPr>
          </a:p>
          <a:p>
            <a:pPr algn="ctr"/>
            <a:r>
              <a:rPr lang="hu-H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</a:rPr>
              <a:t>Lévai Júlia: Egy utasítás emanációja – ÉS, 2023. 06. 16.</a:t>
            </a:r>
            <a:endParaRPr lang="hu-HU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92D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1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ím 1"/>
          <p:cNvSpPr>
            <a:spLocks noGrp="1" noChangeArrowheads="1"/>
          </p:cNvSpPr>
          <p:nvPr>
            <p:ph type="title"/>
          </p:nvPr>
        </p:nvSpPr>
        <p:spPr>
          <a:xfrm>
            <a:off x="611560" y="-14631"/>
            <a:ext cx="8229600" cy="923351"/>
          </a:xfrm>
        </p:spPr>
        <p:txBody>
          <a:bodyPr/>
          <a:lstStyle/>
          <a:p>
            <a:r>
              <a:rPr lang="hu-HU" altLang="hu-HU" dirty="0">
                <a:solidFill>
                  <a:srgbClr val="92D050"/>
                </a:solidFill>
              </a:rPr>
              <a:t>Manipulációs technikák (L. J.)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2D89E85-DFA5-4F0B-8FB9-6EB22F581F0C}"/>
              </a:ext>
            </a:extLst>
          </p:cNvPr>
          <p:cNvSpPr txBox="1"/>
          <p:nvPr/>
        </p:nvSpPr>
        <p:spPr>
          <a:xfrm>
            <a:off x="323528" y="1340768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BDB6203-B541-484F-85A4-8603C8F06120}"/>
              </a:ext>
            </a:extLst>
          </p:cNvPr>
          <p:cNvSpPr txBox="1"/>
          <p:nvPr/>
        </p:nvSpPr>
        <p:spPr>
          <a:xfrm>
            <a:off x="338603" y="764704"/>
            <a:ext cx="82296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„Minden olyan eseményt ki kell szűrni, amelynek üzenete bármiféle negatívumot tartalmaz a miniszterelnökre nézve.”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A propagandisták kétféle szűrője: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sz="2200" dirty="0"/>
              <a:t>Mikor mond valami szalonképtelent a miniszterelnök. </a:t>
            </a:r>
          </a:p>
          <a:p>
            <a:pPr lvl="1"/>
            <a:r>
              <a:rPr lang="hu-HU" sz="2200" dirty="0"/>
              <a:t>Pl. az ópusztaszeri turul-emlékmű avatása, 2012:</a:t>
            </a:r>
          </a:p>
          <a:p>
            <a:pPr lvl="1"/>
            <a:r>
              <a:rPr lang="hu-HU" sz="2200" dirty="0"/>
              <a:t> „A turul </a:t>
            </a:r>
            <a:r>
              <a:rPr lang="hu-HU" sz="2200" dirty="0" err="1"/>
              <a:t>őskép</a:t>
            </a:r>
            <a:r>
              <a:rPr lang="hu-HU" sz="2200" dirty="0"/>
              <a:t> a magyarok ősképe. (...) Az </a:t>
            </a:r>
            <a:r>
              <a:rPr lang="hu-HU" sz="2200" dirty="0" err="1"/>
              <a:t>őskép</a:t>
            </a:r>
            <a:r>
              <a:rPr lang="hu-HU" sz="2200" dirty="0"/>
              <a:t> a vérhez és a szülőföldhöz tartozik”) – kicenzúrázva! AMIRŐL NEM BESZÉLÜNK AZ NINCS!</a:t>
            </a:r>
          </a:p>
          <a:p>
            <a:pPr marL="914400" lvl="1" indent="-457200">
              <a:buFont typeface="+mj-lt"/>
              <a:buAutoNum type="arabicPeriod"/>
            </a:pPr>
            <a:endParaRPr lang="hu-HU" sz="2200" dirty="0"/>
          </a:p>
          <a:p>
            <a:pPr lvl="1"/>
            <a:r>
              <a:rPr lang="hu-HU" sz="2200" dirty="0"/>
              <a:t>2. Már nem lehet eltitkolni, de átírni, átértelmezni lehet…(Eltűnik pl. az EU-s vizsgálatok valódi </a:t>
            </a:r>
            <a:r>
              <a:rPr lang="hu-HU" sz="2200" dirty="0" err="1"/>
              <a:t>célje</a:t>
            </a:r>
            <a:r>
              <a:rPr lang="hu-HU" sz="2200" dirty="0"/>
              <a:t>, helyette: Orbán elleni támadás… „Nemzetmentő imázs”</a:t>
            </a:r>
          </a:p>
          <a:p>
            <a:pPr marL="914400" lvl="1" indent="-457200">
              <a:buFont typeface="+mj-lt"/>
              <a:buAutoNum type="arabicPeriod"/>
            </a:pPr>
            <a:endParaRPr lang="hu-HU" sz="2200" dirty="0"/>
          </a:p>
          <a:p>
            <a:pPr lvl="1"/>
            <a:r>
              <a:rPr lang="hu-HU" sz="2200" dirty="0"/>
              <a:t>A pávatánc számtalan mutatványa + Emanáció (Göd)</a:t>
            </a:r>
          </a:p>
          <a:p>
            <a:pPr lvl="1"/>
            <a:endParaRPr lang="hu-HU" sz="2200" dirty="0"/>
          </a:p>
          <a:p>
            <a:pPr lvl="1"/>
            <a:r>
              <a:rPr lang="hu-HU" sz="2200" dirty="0"/>
              <a:t>Lévai Júlia: Az Orbán-média hazugságtechnikái</a:t>
            </a:r>
          </a:p>
          <a:p>
            <a:pPr marL="914400" lvl="1" indent="-457200">
              <a:buFont typeface="+mj-lt"/>
              <a:buAutoNum type="arabicPeriod"/>
            </a:pPr>
            <a:endParaRPr lang="hu-HU" sz="2000" dirty="0"/>
          </a:p>
          <a:p>
            <a:endParaRPr lang="hu-HU" sz="2000" dirty="0"/>
          </a:p>
          <a:p>
            <a:r>
              <a:rPr lang="hu-HU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34F2DB59-D001-4B17-8D21-6E3468927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6898" y="260350"/>
            <a:ext cx="5657453" cy="4525963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A4AE745-4723-4451-9602-5C112FD2E5DB}"/>
              </a:ext>
            </a:extLst>
          </p:cNvPr>
          <p:cNvSpPr txBox="1"/>
          <p:nvPr/>
        </p:nvSpPr>
        <p:spPr>
          <a:xfrm>
            <a:off x="369180" y="5013176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Súlyosan sérül az állampolgárok alapjoga a befolyástól mentes tájékozódáshoz, ha például a hamis politikai üzenetek cáfolatát az egyoldalú állami tájékoztatás miatt meg sem ismeri. </a:t>
            </a:r>
          </a:p>
        </p:txBody>
      </p:sp>
    </p:spTree>
    <p:extLst>
      <p:ext uri="{BB962C8B-B14F-4D97-AF65-F5344CB8AC3E}">
        <p14:creationId xmlns:p14="http://schemas.microsoft.com/office/powerpoint/2010/main" val="2505530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274638"/>
            <a:ext cx="5410200" cy="1143000"/>
          </a:xfrm>
        </p:spPr>
        <p:txBody>
          <a:bodyPr/>
          <a:lstStyle/>
          <a:p>
            <a:pPr eaLnBrk="1" hangingPunct="1"/>
            <a:r>
              <a:rPr lang="hu-HU" altLang="hu-HU" sz="4000" dirty="0">
                <a:solidFill>
                  <a:schemeClr val="tx1"/>
                </a:solidFill>
              </a:rPr>
              <a:t>A közéleti – politikai manipuláció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600200"/>
            <a:ext cx="871378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dirty="0"/>
              <a:t>A politikusok  azok a színészek, akik nem a karzatnak, hanem a földszintnek játszanak. De mindig az adott közönségnek! 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Félelemkeltés, ellenségképzés – nem egyszerűen barlangrajz…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„Aki nincs velünk, az ellenünk van!” Mindenkit besorolnak valahová…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Egyre többen identitást vásárolnak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A manipuláció ipari méreteket öltött…</a:t>
            </a:r>
          </a:p>
        </p:txBody>
      </p:sp>
      <p:pic>
        <p:nvPicPr>
          <p:cNvPr id="45060" name="Ké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A8BB5AC-2C31-4B66-9654-B5892C206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525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95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ím 1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hu-HU" altLang="hu-HU" dirty="0">
                <a:solidFill>
                  <a:schemeClr val="tx1"/>
                </a:solidFill>
              </a:rPr>
              <a:t>A csalás, a manipuláció számszerűsíthető!</a:t>
            </a:r>
          </a:p>
        </p:txBody>
      </p:sp>
      <p:sp>
        <p:nvSpPr>
          <p:cNvPr id="49155" name="Szövegdoboz 2"/>
          <p:cNvSpPr txBox="1">
            <a:spLocks noChangeArrowheads="1"/>
          </p:cNvSpPr>
          <p:nvPr/>
        </p:nvSpPr>
        <p:spPr bwMode="auto">
          <a:xfrm>
            <a:off x="179388" y="1417638"/>
            <a:ext cx="8856662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A Dimenzió Média Alapítvány, a Závecz Research és a Mérték Médiaelemző Műhely által </a:t>
            </a:r>
            <a:r>
              <a:rPr lang="hu-HU" altLang="hu-HU" sz="2400" b="1"/>
              <a:t>kidolgozott Politikai Propaganda Indikátor </a:t>
            </a:r>
            <a:r>
              <a:rPr lang="hu-HU" altLang="hu-HU" sz="2400"/>
              <a:t>egyértelműen mutatja, hogy olyan mértékű a kormányzati túlsúly a médiában, és a kommunikációs térben, az óriásplakátokon, a villanyoszlopokon, hogy még a Fidesszel szemben kritikus tömegek is megvezethetők. Elfogadnak olyan állításokat igaznak, amelyek kiábrándítók, esetleg elbizonytalanítják őket, de ez csak azért lehet így, mert a hamis vádak cáfolata többnyire nem ér el hozzájuk. Ilyen a mai magyar médiarendszer. 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24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hlinkClick r:id="rId2"/>
              </a:rPr>
              <a:t>https://m.hvg.hu/360/202215_a_dezinformacio_akampanyban_allami_torzitas</a:t>
            </a:r>
            <a:r>
              <a:rPr lang="hu-HU" altLang="hu-HU" sz="2400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hu-HU" altLang="hu-HU" b="1" dirty="0">
                <a:solidFill>
                  <a:schemeClr val="tx1"/>
                </a:solidFill>
              </a:rPr>
              <a:t>Média-</a:t>
            </a:r>
            <a:r>
              <a:rPr lang="hu-HU" altLang="hu-HU" b="1" dirty="0" err="1">
                <a:solidFill>
                  <a:schemeClr val="tx1"/>
                </a:solidFill>
              </a:rPr>
              <a:t>Cipolla</a:t>
            </a:r>
            <a:endParaRPr lang="hu-HU" altLang="hu-HU" b="1" dirty="0">
              <a:solidFill>
                <a:schemeClr val="tx1"/>
              </a:solidFill>
            </a:endParaRP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hu-HU" altLang="hu-HU"/>
              <a:t> </a:t>
            </a:r>
            <a:r>
              <a:rPr lang="hu-HU" altLang="hu-HU" i="1"/>
              <a:t>„Itt leszünk a világ végéig, amikor azonban eljön a világvége, mi azt is közvetítjük!"</a:t>
            </a:r>
            <a:r>
              <a:rPr lang="hu-HU" altLang="hu-HU"/>
              <a:t> </a:t>
            </a:r>
            <a:br>
              <a:rPr lang="hu-HU" altLang="hu-HU"/>
            </a:br>
            <a:r>
              <a:rPr lang="hu-HU" altLang="hu-HU" sz="2000" i="1"/>
              <a:t> (Ted Turner, a CNN létrehozója)</a:t>
            </a:r>
            <a:endParaRPr lang="hu-HU" altLang="hu-HU"/>
          </a:p>
        </p:txBody>
      </p:sp>
      <p:pic>
        <p:nvPicPr>
          <p:cNvPr id="50180" name="Ké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68538" y="274638"/>
            <a:ext cx="6418262" cy="1143000"/>
          </a:xfrm>
        </p:spPr>
        <p:txBody>
          <a:bodyPr/>
          <a:lstStyle/>
          <a:p>
            <a:pPr eaLnBrk="1" hangingPunct="1"/>
            <a:r>
              <a:rPr lang="hu-HU" altLang="hu-HU" dirty="0">
                <a:solidFill>
                  <a:schemeClr val="tx1"/>
                </a:solidFill>
              </a:rPr>
              <a:t>Média-</a:t>
            </a:r>
            <a:r>
              <a:rPr lang="hu-HU" altLang="hu-HU" dirty="0" err="1">
                <a:solidFill>
                  <a:schemeClr val="tx1"/>
                </a:solidFill>
              </a:rPr>
              <a:t>Cipolla</a:t>
            </a:r>
            <a:endParaRPr lang="hu-HU" altLang="hu-HU" dirty="0">
              <a:solidFill>
                <a:schemeClr val="tx1"/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24300" y="1412875"/>
            <a:ext cx="52197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hu-HU" b="1"/>
              <a:t>	</a:t>
            </a:r>
            <a:r>
              <a:rPr lang="hu-HU" altLang="hu-HU" i="1"/>
              <a:t>„A kérdés nem az, részt veszünk-e benne vagy sem, hanem az, a manipuláció kiszolgáltatott áldozatai leszünk-e, vagy pedig a haszonélvezői?”</a:t>
            </a:r>
          </a:p>
          <a:p>
            <a:pPr algn="r" eaLnBrk="1" hangingPunct="1">
              <a:buFontTx/>
              <a:buNone/>
            </a:pPr>
            <a:r>
              <a:rPr lang="hu-HU" altLang="hu-HU" b="1" i="1"/>
              <a:t>	</a:t>
            </a:r>
            <a:r>
              <a:rPr lang="hu-HU" altLang="hu-HU" sz="2000" i="1"/>
              <a:t>(Josef Kirschner:</a:t>
            </a:r>
          </a:p>
          <a:p>
            <a:pPr algn="r" eaLnBrk="1" hangingPunct="1">
              <a:buFontTx/>
              <a:buNone/>
            </a:pPr>
            <a:r>
              <a:rPr lang="hu-HU" altLang="hu-HU" sz="2000" i="1"/>
              <a:t>A manipuláció művészete) </a:t>
            </a:r>
          </a:p>
        </p:txBody>
      </p:sp>
      <p:pic>
        <p:nvPicPr>
          <p:cNvPr id="79876" name="Picture 4" descr="manipula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3489325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Kép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675" y="274638"/>
            <a:ext cx="5699125" cy="1143000"/>
          </a:xfrm>
        </p:spPr>
        <p:txBody>
          <a:bodyPr/>
          <a:lstStyle/>
          <a:p>
            <a:pPr eaLnBrk="1" hangingPunct="1"/>
            <a:r>
              <a:rPr lang="hu-HU" altLang="hu-HU" sz="4000" dirty="0">
                <a:solidFill>
                  <a:schemeClr val="tx1"/>
                </a:solidFill>
              </a:rPr>
              <a:t>Aki/ami nincs a médiában, az nincs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44973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sz="2800" dirty="0"/>
              <a:t>Növekedett: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dirty="0"/>
              <a:t>A médiaiparban foglalkoztatottak száma 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dirty="0"/>
              <a:t>A médiatermékek száma 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dirty="0"/>
              <a:t>Növekedett a médiahasználatra fordított idő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dirty="0"/>
              <a:t>A reklámpiac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2800" dirty="0">
                <a:solidFill>
                  <a:srgbClr val="92D050"/>
                </a:solidFill>
              </a:rPr>
              <a:t>Jelentős változások: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dirty="0">
                <a:solidFill>
                  <a:srgbClr val="92D050"/>
                </a:solidFill>
              </a:rPr>
              <a:t> Változott a médiahasználat módja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dirty="0">
                <a:solidFill>
                  <a:srgbClr val="92D050"/>
                </a:solidFill>
              </a:rPr>
              <a:t>Globális és lokális hatások együttes megjelenése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dirty="0">
                <a:solidFill>
                  <a:srgbClr val="92D050"/>
                </a:solidFill>
              </a:rPr>
              <a:t>Információs csomagok és kommersz dömping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dirty="0">
                <a:solidFill>
                  <a:srgbClr val="92D050"/>
                </a:solidFill>
              </a:rPr>
              <a:t>Telekommunikációs eszközök diverzifikációja</a:t>
            </a:r>
          </a:p>
          <a:p>
            <a:pPr eaLnBrk="1" hangingPunct="1">
              <a:lnSpc>
                <a:spcPct val="90000"/>
              </a:lnSpc>
            </a:pPr>
            <a:endParaRPr lang="hu-HU" altLang="hu-HU" sz="2800" dirty="0">
              <a:solidFill>
                <a:srgbClr val="FF0000"/>
              </a:solidFill>
            </a:endParaRPr>
          </a:p>
        </p:txBody>
      </p:sp>
      <p:pic>
        <p:nvPicPr>
          <p:cNvPr id="54276" name="Ké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é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80928"/>
            <a:ext cx="4968676" cy="333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Szövegdoboz 2"/>
          <p:cNvSpPr txBox="1">
            <a:spLocks noChangeArrowheads="1"/>
          </p:cNvSpPr>
          <p:nvPr/>
        </p:nvSpPr>
        <p:spPr bwMode="auto">
          <a:xfrm>
            <a:off x="395288" y="115888"/>
            <a:ext cx="83534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dirty="0"/>
              <a:t>„Megölt nyilvánosság”</a:t>
            </a:r>
          </a:p>
          <a:p>
            <a:pPr>
              <a:spcBef>
                <a:spcPct val="0"/>
              </a:spcBef>
            </a:pPr>
            <a:r>
              <a:rPr lang="hu-HU" altLang="hu-HU" dirty="0"/>
              <a:t>Lehetséges-e tájékozódni és ha igen, akkor hogyan?</a:t>
            </a:r>
          </a:p>
          <a:p>
            <a:pPr>
              <a:spcBef>
                <a:spcPct val="0"/>
              </a:spcBef>
            </a:pPr>
            <a:r>
              <a:rPr lang="hu-HU" altLang="hu-HU" dirty="0"/>
              <a:t>De: néhány apokaliptikus jóslatot már túlélt az emberiség…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AE1650A-8FDE-4701-9AB7-141C3CF2ED5E}"/>
              </a:ext>
            </a:extLst>
          </p:cNvPr>
          <p:cNvSpPr txBox="1"/>
          <p:nvPr/>
        </p:nvSpPr>
        <p:spPr>
          <a:xfrm>
            <a:off x="6516216" y="5661248"/>
            <a:ext cx="3744415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Hieronymus</a:t>
            </a:r>
            <a:r>
              <a:rPr lang="hu-HU" dirty="0"/>
              <a:t> Bosch  - Apokalipszis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74638"/>
            <a:ext cx="8172401" cy="1143000"/>
          </a:xfrm>
        </p:spPr>
        <p:txBody>
          <a:bodyPr/>
          <a:lstStyle/>
          <a:p>
            <a:pPr eaLnBrk="1" hangingPunct="1"/>
            <a:r>
              <a:rPr lang="hu-HU" altLang="hu-HU" sz="4000" dirty="0">
                <a:solidFill>
                  <a:schemeClr val="tx1"/>
                </a:solidFill>
              </a:rPr>
              <a:t>A megismerés manipuláltsága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268413"/>
            <a:ext cx="493395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sz="2400" dirty="0"/>
              <a:t>Az informatikai forradalom a manipuláció kifinomultabb formáit hozza létre.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2400" dirty="0"/>
              <a:t>Reneszánsz </a:t>
            </a:r>
            <a:r>
              <a:rPr lang="hu-HU" altLang="hu-HU" sz="2400" dirty="0" err="1"/>
              <a:t>deja</a:t>
            </a:r>
            <a:r>
              <a:rPr lang="hu-HU" altLang="hu-HU" sz="2400" dirty="0"/>
              <a:t>’ vu – minden megismerhető, ugrás az ismeretlenbe.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2400" dirty="0"/>
              <a:t>A megismerés kolumbuszi kalandja, a kínálatban való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2400" dirty="0"/>
              <a:t>	kényelmes válogatás rutinműveleteivé válik.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2400" dirty="0"/>
              <a:t>Paul Klee: „Közelebb vagyunk a teremtés szívéhez mint más korok, de nem eléggé közel.”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hu-HU" sz="2400" dirty="0"/>
          </a:p>
        </p:txBody>
      </p:sp>
      <p:pic>
        <p:nvPicPr>
          <p:cNvPr id="21519" name="Picture 15" descr="sb10063075g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1670050"/>
            <a:ext cx="2808288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paulkl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4041775"/>
            <a:ext cx="287972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Kép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196975"/>
            <a:ext cx="8229600" cy="48244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Szenzációhajhászás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Féligazságok – csak a felszín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„Mondták a TV-ben…” – a média-befolyással való üzérkedés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Butulj velünk! Légy ostoba és boldog!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Egy virtuális világban él a társadalom jelentős része…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Szappanoperák – beavatás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Sztár/celeb-teremtés – és eldobás. HATALOM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altLang="hu-HU" sz="2800" dirty="0"/>
              <a:t>	Reklámok között egy kis műsor (szöveg) – már ez sem igaz!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u-HU" altLang="hu-HU" sz="2800" dirty="0"/>
          </a:p>
          <a:p>
            <a:pPr eaLnBrk="1" hangingPunct="1">
              <a:lnSpc>
                <a:spcPct val="80000"/>
              </a:lnSpc>
            </a:pPr>
            <a:endParaRPr lang="hu-HU" altLang="hu-HU" sz="2800" dirty="0"/>
          </a:p>
        </p:txBody>
      </p:sp>
      <p:sp>
        <p:nvSpPr>
          <p:cNvPr id="6553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484438" y="188913"/>
            <a:ext cx="6048375" cy="1295400"/>
          </a:xfrm>
        </p:spPr>
        <p:txBody>
          <a:bodyPr/>
          <a:lstStyle/>
          <a:p>
            <a:pPr eaLnBrk="1" hangingPunct="1"/>
            <a:r>
              <a:rPr lang="hu-HU" altLang="hu-HU" dirty="0">
                <a:solidFill>
                  <a:schemeClr val="tx1"/>
                </a:solidFill>
              </a:rPr>
              <a:t>Hazudj virtuális világot!</a:t>
            </a:r>
            <a:br>
              <a:rPr lang="hu-HU" altLang="hu-HU" dirty="0">
                <a:solidFill>
                  <a:schemeClr val="tx1"/>
                </a:solidFill>
              </a:rPr>
            </a:br>
            <a:endParaRPr lang="hu-HU" altLang="hu-HU" dirty="0">
              <a:solidFill>
                <a:schemeClr val="tx1"/>
              </a:solidFill>
            </a:endParaRPr>
          </a:p>
        </p:txBody>
      </p:sp>
      <p:pic>
        <p:nvPicPr>
          <p:cNvPr id="65540" name="Ké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8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8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8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88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88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27313" y="274638"/>
            <a:ext cx="6059487" cy="1143000"/>
          </a:xfrm>
        </p:spPr>
        <p:txBody>
          <a:bodyPr/>
          <a:lstStyle/>
          <a:p>
            <a:pPr eaLnBrk="1" hangingPunct="1"/>
            <a:r>
              <a:rPr lang="hu-HU" altLang="hu-HU" dirty="0">
                <a:solidFill>
                  <a:schemeClr val="tx1"/>
                </a:solidFill>
              </a:rPr>
              <a:t>A média manipulációs eszközei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557338"/>
            <a:ext cx="8569325" cy="40322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Nyelvi manipuláció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 err="1"/>
              <a:t>Összekenődik</a:t>
            </a:r>
            <a:r>
              <a:rPr lang="hu-HU" altLang="hu-HU" sz="2800" dirty="0"/>
              <a:t> a hír, a vélemény és a fizetett vélemény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Jólértesültség, intimitás, </a:t>
            </a:r>
            <a:r>
              <a:rPr lang="hu-HU" altLang="hu-HU" sz="2800" i="1" dirty="0"/>
              <a:t>„az elképesztés kalmárjai"</a:t>
            </a:r>
            <a:endParaRPr lang="hu-HU" altLang="hu-HU" sz="2800" dirty="0"/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Mirelit demagógia (nincs idő gondolkodni…)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Montázs – </a:t>
            </a:r>
            <a:r>
              <a:rPr lang="hu-HU" altLang="hu-HU" sz="2800" dirty="0" err="1"/>
              <a:t>Kulesov</a:t>
            </a:r>
            <a:r>
              <a:rPr lang="hu-HU" altLang="hu-HU" sz="2800" dirty="0"/>
              <a:t> effektus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2800" i="1" dirty="0"/>
              <a:t>Van itt valaki, akit megerőszakoltak és beszél angolul?</a:t>
            </a:r>
            <a:r>
              <a:rPr lang="hu-HU" altLang="hu-HU" sz="2800" dirty="0"/>
              <a:t> – Edward </a:t>
            </a:r>
            <a:r>
              <a:rPr lang="hu-HU" altLang="hu-HU" sz="2800" dirty="0" err="1"/>
              <a:t>Behr</a:t>
            </a:r>
            <a:endParaRPr lang="hu-HU" altLang="hu-HU" sz="2800" dirty="0"/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Image teremtés rafinált műhelyei</a:t>
            </a:r>
          </a:p>
        </p:txBody>
      </p:sp>
      <p:pic>
        <p:nvPicPr>
          <p:cNvPr id="67588" name="Ké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B309329-8CF6-4912-A1E1-70BC6E086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289" y="980728"/>
            <a:ext cx="6601710" cy="52292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55CA221-68D2-4C35-B935-C43BC47FDBB4}"/>
              </a:ext>
            </a:extLst>
          </p:cNvPr>
          <p:cNvSpPr txBox="1"/>
          <p:nvPr/>
        </p:nvSpPr>
        <p:spPr>
          <a:xfrm>
            <a:off x="1044764" y="188640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/>
              <a:t>A </a:t>
            </a:r>
            <a:r>
              <a:rPr lang="hu-HU" sz="4000" dirty="0" err="1"/>
              <a:t>Kulesov</a:t>
            </a:r>
            <a:r>
              <a:rPr lang="hu-HU" sz="4000" dirty="0"/>
              <a:t>-effektus</a:t>
            </a:r>
          </a:p>
        </p:txBody>
      </p:sp>
    </p:spTree>
    <p:extLst>
      <p:ext uri="{BB962C8B-B14F-4D97-AF65-F5344CB8AC3E}">
        <p14:creationId xmlns:p14="http://schemas.microsoft.com/office/powerpoint/2010/main" val="768367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73C29E-3065-40DC-AB77-BBCE775D7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4091"/>
          </a:xfrm>
        </p:spPr>
        <p:txBody>
          <a:bodyPr/>
          <a:lstStyle/>
          <a:p>
            <a:r>
              <a:rPr lang="hu-HU" sz="3200" dirty="0">
                <a:solidFill>
                  <a:srgbClr val="92D050"/>
                </a:solidFill>
              </a:rPr>
              <a:t>Vásárhelyi Mária: A maffiaállam médiapolitikája</a:t>
            </a:r>
            <a:br>
              <a:rPr lang="hu-HU" sz="3200" dirty="0">
                <a:solidFill>
                  <a:srgbClr val="92D050"/>
                </a:solidFill>
              </a:rPr>
            </a:br>
            <a:endParaRPr lang="hu-HU" sz="3200" dirty="0">
              <a:solidFill>
                <a:srgbClr val="92D050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397ED4E-FFD1-434C-88E6-324897410E65}"/>
              </a:ext>
            </a:extLst>
          </p:cNvPr>
          <p:cNvSpPr txBox="1"/>
          <p:nvPr/>
        </p:nvSpPr>
        <p:spPr>
          <a:xfrm>
            <a:off x="216341" y="832731"/>
            <a:ext cx="89289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 társadalmi kommunikáció nyelvi megszállása („Csipetnyi arzén” – Viktor Klemperer A Harmadik Birodalom nyelve)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Népszavazás helyett álkonzultációk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 médiapiaci verseny felszámolása, a közmédia megszállása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Közpénzekből magánmédia-birodalmak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Százmilliárdos állami reklámköltések; frekvenciaengedélyek állami monopóliuma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Információszabadság korlátozása (közérdekű adatok körének szűkítése, megszűnt az anonim és ismételt adatigénylés lehetősége; közérdekű adatigénylés összegét megemelték; közhatalom működését érintő dokumentumok titkosítása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Különböző tulajdonosok azonos tartalmak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 hír tilos, a vélemény szabad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Karaktergyilkosság, hazugságkampányok</a:t>
            </a:r>
          </a:p>
        </p:txBody>
      </p:sp>
    </p:spTree>
    <p:extLst>
      <p:ext uri="{BB962C8B-B14F-4D97-AF65-F5344CB8AC3E}">
        <p14:creationId xmlns:p14="http://schemas.microsoft.com/office/powerpoint/2010/main" val="292316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616200" y="333375"/>
            <a:ext cx="6070600" cy="1143000"/>
          </a:xfrm>
        </p:spPr>
        <p:txBody>
          <a:bodyPr/>
          <a:lstStyle/>
          <a:p>
            <a:r>
              <a:rPr lang="hu-HU" altLang="hu-HU" dirty="0">
                <a:solidFill>
                  <a:schemeClr val="tx1"/>
                </a:solidFill>
              </a:rPr>
              <a:t>„Újbeszéd” a médiában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hu-HU" altLang="hu-HU" dirty="0"/>
              <a:t>A manipuláció forrása az </a:t>
            </a:r>
            <a:r>
              <a:rPr lang="hu-HU" altLang="hu-HU" dirty="0" err="1"/>
              <a:t>actorok</a:t>
            </a:r>
            <a:r>
              <a:rPr lang="hu-HU" altLang="hu-HU" dirty="0"/>
              <a:t> szerint:</a:t>
            </a:r>
          </a:p>
          <a:p>
            <a:pPr>
              <a:lnSpc>
                <a:spcPct val="90000"/>
              </a:lnSpc>
            </a:pPr>
            <a:r>
              <a:rPr lang="hu-HU" altLang="hu-HU" dirty="0"/>
              <a:t>A média munkatársainak manipulációi (kép, szöveg, + eszköztár) –  + hatalmi befolyásolás</a:t>
            </a:r>
          </a:p>
          <a:p>
            <a:pPr>
              <a:lnSpc>
                <a:spcPct val="90000"/>
              </a:lnSpc>
            </a:pPr>
            <a:r>
              <a:rPr lang="hu-HU" altLang="hu-HU" dirty="0"/>
              <a:t>Amit a média munkatársai a szereplők „szájába adnak”</a:t>
            </a:r>
          </a:p>
          <a:p>
            <a:pPr>
              <a:lnSpc>
                <a:spcPct val="90000"/>
              </a:lnSpc>
            </a:pPr>
            <a:r>
              <a:rPr lang="hu-HU" altLang="hu-HU" dirty="0"/>
              <a:t>A közélet szereplőinek manipulációi</a:t>
            </a:r>
          </a:p>
          <a:p>
            <a:pPr>
              <a:lnSpc>
                <a:spcPct val="90000"/>
              </a:lnSpc>
            </a:pPr>
            <a:r>
              <a:rPr lang="hu-HU" altLang="hu-HU" dirty="0"/>
              <a:t>A műsorfolyamok manipulációi</a:t>
            </a:r>
          </a:p>
          <a:p>
            <a:pPr>
              <a:lnSpc>
                <a:spcPct val="90000"/>
              </a:lnSpc>
            </a:pPr>
            <a:r>
              <a:rPr lang="hu-HU" altLang="hu-HU" dirty="0"/>
              <a:t>Társadalmi célú hirdetés / Politikai reklám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hu-HU" dirty="0"/>
              <a:t> </a:t>
            </a:r>
          </a:p>
        </p:txBody>
      </p:sp>
      <p:pic>
        <p:nvPicPr>
          <p:cNvPr id="69636" name="Ké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274638"/>
            <a:ext cx="7128792" cy="1143000"/>
          </a:xfrm>
        </p:spPr>
        <p:txBody>
          <a:bodyPr/>
          <a:lstStyle/>
          <a:p>
            <a:pPr eaLnBrk="1" hangingPunct="1"/>
            <a:r>
              <a:rPr lang="hu-HU" altLang="hu-HU" sz="4000" dirty="0">
                <a:solidFill>
                  <a:schemeClr val="tx1"/>
                </a:solidFill>
              </a:rPr>
              <a:t>Az „újbeszéd” a hírekben (1)</a:t>
            </a:r>
            <a:br>
              <a:rPr lang="hu-HU" altLang="hu-HU" sz="4000" dirty="0"/>
            </a:br>
            <a:endParaRPr lang="hu-HU" altLang="hu-HU" sz="4000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975"/>
            <a:ext cx="8640763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sz="2800" dirty="0"/>
              <a:t>Emóciók a kifejezésekben: </a:t>
            </a:r>
            <a:r>
              <a:rPr lang="hu-HU" altLang="hu-HU" sz="2800" i="1" dirty="0"/>
              <a:t>ellenséges erők, antidemokratikus törekvések, kell, szükséges, elengedhetetlen, nélkülözhetetlen, a nemzet érdekében</a:t>
            </a:r>
            <a:r>
              <a:rPr lang="hu-HU" altLang="hu-HU" sz="28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2800" i="1" dirty="0"/>
              <a:t>„Ön szerint miért nem lépünk fel az antidemokratikus erőkkel szemben?</a:t>
            </a:r>
            <a:r>
              <a:rPr lang="hu-HU" altLang="hu-HU" sz="2800" dirty="0"/>
              <a:t> „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2800" i="1" dirty="0"/>
              <a:t>„Tovább javul a helyzet a magyar gazdaságban.”</a:t>
            </a:r>
            <a:r>
              <a:rPr lang="hu-HU" altLang="hu-HU" sz="28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2800" dirty="0"/>
              <a:t>Tekintélyre való hivatkozás </a:t>
            </a:r>
            <a:r>
              <a:rPr lang="hu-HU" altLang="hu-HU" sz="2800" dirty="0" err="1"/>
              <a:t>vs</a:t>
            </a:r>
            <a:r>
              <a:rPr lang="hu-HU" altLang="hu-HU" sz="2800" dirty="0"/>
              <a:t> ignorálás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2800" dirty="0"/>
              <a:t>Agyonhallgatás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2800" dirty="0"/>
              <a:t>Eseménygenerálás</a:t>
            </a:r>
          </a:p>
          <a:p>
            <a:pPr eaLnBrk="1" hangingPunct="1">
              <a:lnSpc>
                <a:spcPct val="90000"/>
              </a:lnSpc>
            </a:pPr>
            <a:endParaRPr lang="hu-HU" altLang="hu-HU" sz="2400" dirty="0"/>
          </a:p>
          <a:p>
            <a:pPr eaLnBrk="1" hangingPunct="1">
              <a:lnSpc>
                <a:spcPct val="90000"/>
              </a:lnSpc>
            </a:pPr>
            <a:endParaRPr lang="hu-HU" altLang="hu-HU" sz="2400" dirty="0"/>
          </a:p>
        </p:txBody>
      </p:sp>
      <p:pic>
        <p:nvPicPr>
          <p:cNvPr id="70660" name="Ké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485775"/>
            <a:ext cx="8516938" cy="1143000"/>
          </a:xfrm>
        </p:spPr>
        <p:txBody>
          <a:bodyPr/>
          <a:lstStyle/>
          <a:p>
            <a:pPr eaLnBrk="1" hangingPunct="1"/>
            <a:r>
              <a:rPr lang="hu-HU" altLang="hu-HU" dirty="0">
                <a:solidFill>
                  <a:schemeClr val="tx1"/>
                </a:solidFill>
              </a:rPr>
              <a:t>Az „újbeszéd” a hírekben (2)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27808"/>
            <a:ext cx="8229600" cy="46085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sz="2000" dirty="0"/>
              <a:t>Lufik, kísérleti léggömbök (Sajtótájékoztatók, médiaesemények)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hu-HU" altLang="hu-HU" sz="2000" dirty="0"/>
          </a:p>
          <a:p>
            <a:pPr eaLnBrk="1" hangingPunct="1">
              <a:lnSpc>
                <a:spcPct val="90000"/>
              </a:lnSpc>
            </a:pPr>
            <a:r>
              <a:rPr lang="hu-HU" altLang="hu-HU" sz="2000" dirty="0"/>
              <a:t>Kormányszóvivő:  „13 helyett 18 Mrd Ft-tal támogatja a kormány fogyatékosok életminőségének javulását”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sz="2000" dirty="0"/>
              <a:t>18 Mrd-</a:t>
            </a:r>
            <a:r>
              <a:rPr lang="hu-HU" altLang="hu-HU" sz="2000" dirty="0" err="1"/>
              <a:t>ből</a:t>
            </a:r>
            <a:r>
              <a:rPr lang="hu-HU" altLang="hu-HU" sz="2000" dirty="0"/>
              <a:t> 7 Mrd a költségvetésben tervezett, 11 Mrd EU-s pénz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sz="2000" dirty="0"/>
              <a:t>9 (3) Mrd gyermekintézmények felújítása és újjáépítése (ebben van fogyatékos gyerekeket gondozó intézmény),  6  Mrd EU pályázat (többszörösen hátrányos helyzetű fiatalok oktatása), 3 (2) Mrd. idősek szociális otthonainak felújítása.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hu-HU" altLang="hu-HU" sz="2000" dirty="0"/>
          </a:p>
          <a:p>
            <a:pPr eaLnBrk="1" hangingPunct="1">
              <a:lnSpc>
                <a:spcPct val="90000"/>
              </a:lnSpc>
            </a:pPr>
            <a:r>
              <a:rPr lang="hu-HU" altLang="hu-HU" sz="2000" dirty="0"/>
              <a:t>„Jereváni Rádió” – effektus (kabátlopás esete…)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hu-HU" altLang="hu-HU" sz="2000" dirty="0"/>
          </a:p>
          <a:p>
            <a:pPr eaLnBrk="1" hangingPunct="1">
              <a:lnSpc>
                <a:spcPct val="90000"/>
              </a:lnSpc>
            </a:pPr>
            <a:r>
              <a:rPr lang="hu-HU" altLang="hu-HU" sz="2000" dirty="0"/>
              <a:t>Manipuláció adatokkal és a hozzá nem értés, a </a:t>
            </a:r>
            <a:r>
              <a:rPr lang="hu-HU" altLang="hu-HU" sz="2000" dirty="0" err="1"/>
              <a:t>laicitás</a:t>
            </a:r>
            <a:r>
              <a:rPr lang="hu-HU" altLang="hu-HU" sz="2000" dirty="0"/>
              <a:t> kihasználásával</a:t>
            </a:r>
          </a:p>
          <a:p>
            <a:pPr eaLnBrk="1" hangingPunct="1">
              <a:lnSpc>
                <a:spcPct val="90000"/>
              </a:lnSpc>
            </a:pPr>
            <a:endParaRPr lang="hu-HU" altLang="hu-HU" sz="2000" dirty="0"/>
          </a:p>
          <a:p>
            <a:pPr eaLnBrk="1" hangingPunct="1">
              <a:lnSpc>
                <a:spcPct val="90000"/>
              </a:lnSpc>
            </a:pPr>
            <a:endParaRPr lang="hu-HU" altLang="hu-HU" sz="2000" dirty="0"/>
          </a:p>
        </p:txBody>
      </p:sp>
      <p:pic>
        <p:nvPicPr>
          <p:cNvPr id="72708" name="Ké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1BA5558B-AD1C-45F4-B8F8-8D0473C723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6958" y="692696"/>
            <a:ext cx="7643192" cy="1143000"/>
          </a:xfrm>
        </p:spPr>
        <p:txBody>
          <a:bodyPr/>
          <a:lstStyle/>
          <a:p>
            <a:pPr>
              <a:defRPr/>
            </a:pPr>
            <a:r>
              <a:rPr lang="hu-HU" altLang="hu-HU" sz="4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Az „újbeszéd” a hírekben (3)</a:t>
            </a:r>
            <a:br>
              <a:rPr lang="hu-HU" altLang="hu-HU" sz="4000" dirty="0"/>
            </a:br>
            <a:endParaRPr lang="hu-HU" altLang="hu-HU" sz="4000" dirty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584" y="1835696"/>
            <a:ext cx="8424862" cy="3929733"/>
          </a:xfrm>
        </p:spPr>
        <p:txBody>
          <a:bodyPr/>
          <a:lstStyle/>
          <a:p>
            <a:pPr>
              <a:buFontTx/>
              <a:buNone/>
            </a:pPr>
            <a:r>
              <a:rPr lang="hu-HU" altLang="hu-HU" sz="2800" dirty="0"/>
              <a:t>Hírek sorrendje (Kinek a preferenciája?)</a:t>
            </a:r>
          </a:p>
          <a:p>
            <a:r>
              <a:rPr lang="hu-HU" altLang="hu-HU" sz="2800" dirty="0"/>
              <a:t>Hírek terjedelme</a:t>
            </a:r>
          </a:p>
          <a:p>
            <a:r>
              <a:rPr lang="hu-HU" altLang="hu-HU" sz="2800" dirty="0"/>
              <a:t>Hírek illusztrációi (Kép- ill. </a:t>
            </a:r>
            <a:r>
              <a:rPr lang="hu-HU" altLang="hu-HU" sz="2800" dirty="0" err="1"/>
              <a:t>hangbejátszás</a:t>
            </a:r>
            <a:r>
              <a:rPr lang="hu-HU" altLang="hu-HU" sz="2800" dirty="0"/>
              <a:t>)</a:t>
            </a:r>
          </a:p>
          <a:p>
            <a:r>
              <a:rPr lang="hu-HU" altLang="hu-HU" sz="2800" dirty="0"/>
              <a:t>Részletezettség, alaposság</a:t>
            </a:r>
          </a:p>
          <a:p>
            <a:r>
              <a:rPr lang="hu-HU" altLang="hu-HU" sz="2800" dirty="0"/>
              <a:t>Címek, kiemelések, ismétlések</a:t>
            </a:r>
          </a:p>
          <a:p>
            <a:r>
              <a:rPr lang="hu-HU" altLang="hu-HU" sz="2800" dirty="0"/>
              <a:t>Névadás, </a:t>
            </a:r>
            <a:r>
              <a:rPr lang="hu-HU" altLang="hu-HU" sz="2800" dirty="0" err="1"/>
              <a:t>cimkézés</a:t>
            </a:r>
            <a:r>
              <a:rPr lang="hu-HU" altLang="hu-HU" sz="2800" dirty="0"/>
              <a:t>: mi a „megszorítás” és mi a „reform” ?; „nemzeti együttműködés”; „X-csomag”</a:t>
            </a:r>
          </a:p>
        </p:txBody>
      </p:sp>
      <p:pic>
        <p:nvPicPr>
          <p:cNvPr id="74756" name="Ké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551" y="508000"/>
            <a:ext cx="9216702" cy="1143000"/>
          </a:xfrm>
        </p:spPr>
        <p:txBody>
          <a:bodyPr/>
          <a:lstStyle/>
          <a:p>
            <a:r>
              <a:rPr lang="hu-HU" altLang="hu-HU" dirty="0">
                <a:solidFill>
                  <a:schemeClr val="tx1"/>
                </a:solidFill>
              </a:rPr>
              <a:t>Az „újbeszéd” a hírekben (4)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altLang="hu-HU" sz="2800" dirty="0">
                <a:solidFill>
                  <a:srgbClr val="92D050"/>
                </a:solidFill>
              </a:rPr>
              <a:t>+</a:t>
            </a:r>
            <a:r>
              <a:rPr lang="hu-HU" altLang="hu-HU" sz="2800" dirty="0"/>
              <a:t> és – töltésű szavak (</a:t>
            </a:r>
            <a:r>
              <a:rPr lang="hu-HU" altLang="hu-HU" sz="2800" i="1" dirty="0">
                <a:solidFill>
                  <a:srgbClr val="92D050"/>
                </a:solidFill>
              </a:rPr>
              <a:t>siker, fontos, felelős segít, javít, tervez, javul, megegyezés, szociális </a:t>
            </a:r>
            <a:r>
              <a:rPr lang="hu-HU" altLang="hu-HU" sz="2800" i="1" dirty="0" err="1">
                <a:solidFill>
                  <a:srgbClr val="92D050"/>
                </a:solidFill>
              </a:rPr>
              <a:t>gondoskodás,baráti</a:t>
            </a:r>
            <a:r>
              <a:rPr lang="hu-HU" altLang="hu-HU" sz="2800" i="1" dirty="0">
                <a:solidFill>
                  <a:srgbClr val="92D050"/>
                </a:solidFill>
              </a:rPr>
              <a:t> légkör, közérdek, támogat;</a:t>
            </a:r>
            <a:r>
              <a:rPr lang="hu-HU" altLang="hu-HU" sz="2800" dirty="0">
                <a:solidFill>
                  <a:srgbClr val="92D050"/>
                </a:solidFill>
              </a:rPr>
              <a:t> </a:t>
            </a:r>
            <a:r>
              <a:rPr lang="hu-HU" altLang="hu-HU" sz="2800" i="1" dirty="0"/>
              <a:t>ellenség, áskálódás, összeesküvés, krízis, zaklatás, kollaboráns, hibás, helytelen, reakciós, diktátor, aknamunka, terror, veszélyes, téved, stb.)</a:t>
            </a:r>
          </a:p>
          <a:p>
            <a:pPr eaLnBrk="1" hangingPunct="1"/>
            <a:r>
              <a:rPr lang="hu-HU" altLang="hu-HU" sz="2800" dirty="0"/>
              <a:t>De „saját” negatív: </a:t>
            </a:r>
            <a:r>
              <a:rPr lang="hu-HU" altLang="hu-HU" sz="2800" i="1" dirty="0"/>
              <a:t>objektív nehézségek, kisebb szabálytalanságok, nehéz időszak, bonyolult gazdasági és politikai helyzet, stb.</a:t>
            </a:r>
            <a:endParaRPr lang="hu-HU" altLang="hu-HU" sz="2800" dirty="0"/>
          </a:p>
          <a:p>
            <a:endParaRPr lang="hu-HU" altLang="hu-HU" sz="2800" dirty="0"/>
          </a:p>
        </p:txBody>
      </p:sp>
      <p:pic>
        <p:nvPicPr>
          <p:cNvPr id="75780" name="Ké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560A7A2-F42C-4B2C-9F14-7F9320BD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5" y="-1354"/>
            <a:ext cx="9144396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15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501650"/>
            <a:ext cx="8219256" cy="1143000"/>
          </a:xfrm>
        </p:spPr>
        <p:txBody>
          <a:bodyPr/>
          <a:lstStyle/>
          <a:p>
            <a:pPr eaLnBrk="1" hangingPunct="1"/>
            <a:r>
              <a:rPr lang="hu-HU" altLang="hu-HU" dirty="0">
                <a:solidFill>
                  <a:schemeClr val="tx1"/>
                </a:solidFill>
              </a:rPr>
              <a:t>Az „újbeszéd” a hírekben (5)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713787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sz="2400" dirty="0">
                <a:solidFill>
                  <a:srgbClr val="FF0000"/>
                </a:solidFill>
              </a:rPr>
              <a:t>Katonai metaforák:</a:t>
            </a:r>
            <a:r>
              <a:rPr lang="hu-HU" altLang="hu-HU" sz="2400" dirty="0"/>
              <a:t> </a:t>
            </a:r>
            <a:r>
              <a:rPr lang="hu-HU" altLang="hu-HU" sz="2400" i="1" dirty="0"/>
              <a:t>harcolunk, kivívjuk, döntő ütközet lesz…, a küzdelem folytatódik…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2400" i="1" dirty="0">
                <a:solidFill>
                  <a:srgbClr val="FF0000"/>
                </a:solidFill>
              </a:rPr>
              <a:t>Műszaki metaforák:</a:t>
            </a:r>
            <a:r>
              <a:rPr lang="hu-HU" altLang="hu-HU" sz="2400" dirty="0"/>
              <a:t> </a:t>
            </a:r>
            <a:r>
              <a:rPr lang="hu-HU" altLang="hu-HU" sz="2400" i="1" dirty="0"/>
              <a:t>a változások motorja, jól működő banki konstrukció, erős fundamentumra építeni,</a:t>
            </a:r>
            <a:r>
              <a:rPr lang="hu-HU" altLang="hu-HU" sz="24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2400" dirty="0">
                <a:solidFill>
                  <a:srgbClr val="FF0000"/>
                </a:solidFill>
              </a:rPr>
              <a:t>Címkézés: </a:t>
            </a:r>
            <a:r>
              <a:rPr lang="hu-HU" altLang="hu-HU" sz="2400" i="1" dirty="0"/>
              <a:t>maffiózó, szakértő, fajgyűlölő, tolvaj, igazi tudós, igazi demokrata, lángész, konzervatív, alkoholista,</a:t>
            </a:r>
            <a:r>
              <a:rPr lang="hu-HU" altLang="hu-HU" sz="2400" dirty="0"/>
              <a:t> stb.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2400" i="1" dirty="0">
                <a:solidFill>
                  <a:srgbClr val="FF0000"/>
                </a:solidFill>
              </a:rPr>
              <a:t>Reménykeltés:</a:t>
            </a:r>
            <a:r>
              <a:rPr lang="hu-HU" altLang="hu-HU" sz="2400" i="1" dirty="0"/>
              <a:t> "Látom a fényt az alagút végén!"</a:t>
            </a:r>
            <a:r>
              <a:rPr lang="hu-HU" altLang="hu-HU" sz="2400" dirty="0"/>
              <a:t>  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2400" dirty="0" err="1">
                <a:solidFill>
                  <a:srgbClr val="FF0000"/>
                </a:solidFill>
              </a:rPr>
              <a:t>Mobbing</a:t>
            </a:r>
            <a:r>
              <a:rPr lang="hu-HU" altLang="hu-HU" sz="2400" dirty="0">
                <a:solidFill>
                  <a:srgbClr val="FF0000"/>
                </a:solidFill>
              </a:rPr>
              <a:t> </a:t>
            </a:r>
            <a:r>
              <a:rPr lang="hu-HU" altLang="hu-HU" sz="2400" dirty="0"/>
              <a:t>– rosszindulatú kommunikáció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2400" dirty="0">
                <a:solidFill>
                  <a:srgbClr val="FF0000"/>
                </a:solidFill>
              </a:rPr>
              <a:t>2+1: </a:t>
            </a:r>
            <a:r>
              <a:rPr lang="hu-HU" altLang="hu-HU" sz="2400" dirty="0"/>
              <a:t>„</a:t>
            </a:r>
            <a:r>
              <a:rPr lang="hu-HU" altLang="hu-HU" sz="2400" i="1" dirty="0"/>
              <a:t>Május 10-én az országban parlamenti választások lesznek. Ez a pillanat döntően befolyásolhatja a jövőnket. Érti ezt minden magyar hazafi és X-re szavaz.”</a:t>
            </a:r>
            <a:r>
              <a:rPr lang="hu-HU" altLang="hu-HU" sz="2400" dirty="0"/>
              <a:t> </a:t>
            </a:r>
            <a:endParaRPr lang="hu-HU" altLang="hu-HU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hu-HU" altLang="hu-HU" sz="2400" dirty="0">
              <a:solidFill>
                <a:srgbClr val="FF0000"/>
              </a:solidFill>
            </a:endParaRPr>
          </a:p>
        </p:txBody>
      </p:sp>
      <p:pic>
        <p:nvPicPr>
          <p:cNvPr id="76804" name="Kép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274638"/>
            <a:ext cx="6552728" cy="1143000"/>
          </a:xfrm>
        </p:spPr>
        <p:txBody>
          <a:bodyPr/>
          <a:lstStyle/>
          <a:p>
            <a:pPr eaLnBrk="1" hangingPunct="1"/>
            <a:r>
              <a:rPr lang="hu-HU" altLang="hu-HU" dirty="0">
                <a:solidFill>
                  <a:schemeClr val="tx1"/>
                </a:solidFill>
              </a:rPr>
              <a:t>Az „újbeszéd” a különböző műfajokban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229600" cy="47529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Dezinformáció (hihető, de…)</a:t>
            </a:r>
          </a:p>
          <a:p>
            <a:pPr lvl="1" eaLnBrk="1" hangingPunct="1">
              <a:lnSpc>
                <a:spcPct val="80000"/>
              </a:lnSpc>
            </a:pPr>
            <a:r>
              <a:rPr lang="hu-HU" altLang="hu-HU" sz="2400" dirty="0"/>
              <a:t>„A nyugdíjpénztárak után a bankbetétekre is ráteszi a kezét a kormány” (napilap)</a:t>
            </a:r>
          </a:p>
          <a:p>
            <a:pPr lvl="1" eaLnBrk="1" hangingPunct="1">
              <a:lnSpc>
                <a:spcPct val="80000"/>
              </a:lnSpc>
            </a:pPr>
            <a:r>
              <a:rPr lang="hu-HU" altLang="hu-HU" sz="2400" dirty="0"/>
              <a:t>Propagandisztikus elemek:</a:t>
            </a:r>
          </a:p>
          <a:p>
            <a:pPr lvl="1" eaLnBrk="1" hangingPunct="1">
              <a:lnSpc>
                <a:spcPct val="80000"/>
              </a:lnSpc>
            </a:pPr>
            <a:r>
              <a:rPr lang="hu-HU" altLang="hu-HU" sz="2400" i="1" dirty="0"/>
              <a:t>egyszerűsítés</a:t>
            </a:r>
            <a:r>
              <a:rPr lang="hu-HU" altLang="hu-HU" sz="2400" dirty="0"/>
              <a:t> – az ellenség megszemélyesítése;</a:t>
            </a:r>
            <a:endParaRPr lang="hu-HU" altLang="hu-HU" sz="2400" i="1" dirty="0"/>
          </a:p>
          <a:p>
            <a:pPr lvl="1" eaLnBrk="1" hangingPunct="1">
              <a:lnSpc>
                <a:spcPct val="80000"/>
              </a:lnSpc>
            </a:pPr>
            <a:r>
              <a:rPr lang="hu-HU" altLang="hu-HU" sz="2400" i="1" dirty="0"/>
              <a:t>felnagyítás </a:t>
            </a:r>
            <a:r>
              <a:rPr lang="hu-HU" altLang="hu-HU" sz="2400" dirty="0"/>
              <a:t>– lehetővé teszi a tények eltorzítását;</a:t>
            </a:r>
            <a:endParaRPr lang="hu-HU" altLang="hu-HU" sz="2400" i="1" dirty="0"/>
          </a:p>
          <a:p>
            <a:pPr lvl="1" eaLnBrk="1" hangingPunct="1">
              <a:lnSpc>
                <a:spcPct val="80000"/>
              </a:lnSpc>
            </a:pPr>
            <a:r>
              <a:rPr lang="hu-HU" altLang="hu-HU" sz="2400" i="1" dirty="0"/>
              <a:t>hangszerelés</a:t>
            </a:r>
            <a:r>
              <a:rPr lang="hu-HU" altLang="hu-HU" sz="2400" dirty="0"/>
              <a:t> – a már leegyszerűsített és deformált üzenet ismétlése;</a:t>
            </a:r>
            <a:endParaRPr lang="hu-HU" altLang="hu-HU" sz="2400" i="1" dirty="0"/>
          </a:p>
          <a:p>
            <a:pPr lvl="1" eaLnBrk="1" hangingPunct="1">
              <a:lnSpc>
                <a:spcPct val="80000"/>
              </a:lnSpc>
            </a:pPr>
            <a:r>
              <a:rPr lang="hu-HU" altLang="hu-HU" sz="2400" i="1" dirty="0"/>
              <a:t>transzfúzió</a:t>
            </a:r>
            <a:r>
              <a:rPr lang="hu-HU" altLang="hu-HU" sz="2400" dirty="0"/>
              <a:t> – alkalmazkodás a különféle közönséghez. Kaméleon-szindróma;</a:t>
            </a:r>
            <a:endParaRPr lang="hu-HU" altLang="hu-HU" sz="2400" i="1" dirty="0"/>
          </a:p>
          <a:p>
            <a:pPr lvl="1" eaLnBrk="1" hangingPunct="1">
              <a:lnSpc>
                <a:spcPct val="80000"/>
              </a:lnSpc>
            </a:pPr>
            <a:r>
              <a:rPr lang="hu-HU" altLang="hu-HU" sz="2400" i="1" dirty="0"/>
              <a:t>fertőzés</a:t>
            </a:r>
            <a:r>
              <a:rPr lang="hu-HU" altLang="hu-HU" sz="2400" dirty="0"/>
              <a:t> – a vélemények egyöntetűségének megteremtése egy médiahálózatban. Sulykolás.  Kánonok kiépítése*</a:t>
            </a:r>
          </a:p>
        </p:txBody>
      </p:sp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5632450" y="1581150"/>
            <a:ext cx="18415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35000"/>
          </a:p>
        </p:txBody>
      </p:sp>
      <p:pic>
        <p:nvPicPr>
          <p:cNvPr id="78853" name="Kép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345470"/>
            <a:ext cx="8579296" cy="1143000"/>
          </a:xfrm>
        </p:spPr>
        <p:txBody>
          <a:bodyPr/>
          <a:lstStyle/>
          <a:p>
            <a:r>
              <a:rPr lang="hu-HU" altLang="hu-HU" sz="4000" dirty="0">
                <a:solidFill>
                  <a:schemeClr val="tx1"/>
                </a:solidFill>
              </a:rPr>
              <a:t>A  műsorvezető manipulációs eszközei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2800"/>
              <a:t>Kérdezéstechnika („alákérdezés”, szembeszegülés, nem-kérdezés, elterelés, témaváltás)</a:t>
            </a:r>
          </a:p>
          <a:p>
            <a:pPr>
              <a:lnSpc>
                <a:spcPct val="90000"/>
              </a:lnSpc>
            </a:pPr>
            <a:r>
              <a:rPr lang="hu-HU" altLang="hu-HU" sz="2800"/>
              <a:t>A beszéd stílusa</a:t>
            </a:r>
          </a:p>
          <a:p>
            <a:pPr>
              <a:lnSpc>
                <a:spcPct val="90000"/>
              </a:lnSpc>
            </a:pPr>
            <a:r>
              <a:rPr lang="hu-HU" altLang="hu-HU" sz="2800"/>
              <a:t>Intonáció</a:t>
            </a:r>
          </a:p>
          <a:p>
            <a:pPr>
              <a:lnSpc>
                <a:spcPct val="90000"/>
              </a:lnSpc>
            </a:pPr>
            <a:r>
              <a:rPr lang="hu-HU" altLang="hu-HU" sz="2800"/>
              <a:t>Ismétlések, kiemelések</a:t>
            </a:r>
          </a:p>
          <a:p>
            <a:pPr>
              <a:lnSpc>
                <a:spcPct val="90000"/>
              </a:lnSpc>
            </a:pPr>
            <a:r>
              <a:rPr lang="hu-HU" altLang="hu-HU" sz="2800"/>
              <a:t>Metaforák, „kapcsolt jelenségek, képek”</a:t>
            </a:r>
          </a:p>
          <a:p>
            <a:pPr>
              <a:lnSpc>
                <a:spcPct val="90000"/>
              </a:lnSpc>
            </a:pPr>
            <a:r>
              <a:rPr lang="hu-HU" altLang="hu-HU" sz="2800"/>
              <a:t>Előfeszítés, hangmontázs</a:t>
            </a:r>
          </a:p>
          <a:p>
            <a:pPr>
              <a:lnSpc>
                <a:spcPct val="90000"/>
              </a:lnSpc>
            </a:pPr>
            <a:r>
              <a:rPr lang="hu-HU" altLang="hu-HU" sz="2800"/>
              <a:t>Két eltérő álláspont – eltérő eszközökkel való bemutatása</a:t>
            </a:r>
          </a:p>
          <a:p>
            <a:pPr>
              <a:lnSpc>
                <a:spcPct val="90000"/>
              </a:lnSpc>
            </a:pPr>
            <a:endParaRPr lang="hu-HU" altLang="hu-HU" sz="2800"/>
          </a:p>
        </p:txBody>
      </p:sp>
      <p:pic>
        <p:nvPicPr>
          <p:cNvPr id="80900" name="Ké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192135"/>
            <a:ext cx="7354888" cy="1143000"/>
          </a:xfrm>
        </p:spPr>
        <p:txBody>
          <a:bodyPr/>
          <a:lstStyle/>
          <a:p>
            <a:pPr eaLnBrk="1" hangingPunct="1"/>
            <a:r>
              <a:rPr lang="hu-HU" altLang="hu-HU" b="1" dirty="0">
                <a:solidFill>
                  <a:schemeClr val="tx1"/>
                </a:solidFill>
              </a:rPr>
              <a:t>Korunk vírusa a manipuláció!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7650" y="1700213"/>
            <a:ext cx="5851525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dirty="0"/>
              <a:t>Prevenció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dirty="0"/>
              <a:t>Tudás/információ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dirty="0"/>
              <a:t>Forrás ellenőrzés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dirty="0"/>
              <a:t>Több szempontú megközelítések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b="1" dirty="0">
                <a:solidFill>
                  <a:srgbClr val="66CCFF"/>
                </a:solidFill>
              </a:rPr>
              <a:t>3K vírusölő: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b="1" dirty="0">
                <a:solidFill>
                  <a:srgbClr val="66CCFF"/>
                </a:solidFill>
              </a:rPr>
              <a:t> Kérdezz!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b="1" dirty="0">
                <a:solidFill>
                  <a:srgbClr val="66CCFF"/>
                </a:solidFill>
              </a:rPr>
              <a:t> Kételkedj!</a:t>
            </a:r>
          </a:p>
          <a:p>
            <a:pPr lvl="1" eaLnBrk="1" hangingPunct="1">
              <a:lnSpc>
                <a:spcPct val="90000"/>
              </a:lnSpc>
            </a:pPr>
            <a:r>
              <a:rPr lang="hu-HU" altLang="hu-HU" b="1" dirty="0">
                <a:solidFill>
                  <a:srgbClr val="66CCFF"/>
                </a:solidFill>
              </a:rPr>
              <a:t> Kutass!</a:t>
            </a:r>
          </a:p>
          <a:p>
            <a:pPr lvl="1" eaLnBrk="1" hangingPunct="1">
              <a:lnSpc>
                <a:spcPct val="90000"/>
              </a:lnSpc>
            </a:pPr>
            <a:endParaRPr lang="hu-HU" altLang="hu-HU" b="1" dirty="0">
              <a:solidFill>
                <a:schemeClr val="hlink"/>
              </a:solidFill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hu-HU" altLang="hu-HU" dirty="0">
              <a:solidFill>
                <a:srgbClr val="0000FF"/>
              </a:solidFill>
            </a:endParaRPr>
          </a:p>
        </p:txBody>
      </p:sp>
      <p:pic>
        <p:nvPicPr>
          <p:cNvPr id="83973" name="Picture 5" descr="HPV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92375"/>
            <a:ext cx="1960562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Kép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zövegdoboz 1"/>
          <p:cNvSpPr txBox="1">
            <a:spLocks noChangeArrowheads="1"/>
          </p:cNvSpPr>
          <p:nvPr/>
        </p:nvSpPr>
        <p:spPr bwMode="auto">
          <a:xfrm>
            <a:off x="323850" y="692150"/>
            <a:ext cx="87122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/>
              <a:t>„Amire ma szükség lenne, az egy harcias humanizmus, egy humanizmus, amely felfedezi a maga férfiasságát, és megtelik azzal a felismeréssel, hogy az igazság, a türelem és kétely elvének nem szabad egy szemérmet és kételyt nem ismerő fanatizmustól kihasználtatnia és legázoltatnia magát”.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/>
              <a:t>(Poszler György)</a:t>
            </a:r>
          </a:p>
        </p:txBody>
      </p:sp>
      <p:sp>
        <p:nvSpPr>
          <p:cNvPr id="89091" name="Szövegdoboz 2"/>
          <p:cNvSpPr txBox="1">
            <a:spLocks noChangeArrowheads="1"/>
          </p:cNvSpPr>
          <p:nvPr/>
        </p:nvSpPr>
        <p:spPr bwMode="auto">
          <a:xfrm>
            <a:off x="3779838" y="5192713"/>
            <a:ext cx="4824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FF0000"/>
                </a:solidFill>
              </a:rPr>
              <a:t>Köszönöm a figyelmet!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7C66728-EC4A-4B52-A0D3-86EB2728A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41" y="-14730"/>
            <a:ext cx="9162941" cy="687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34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D21464-CD9F-417B-AC08-F1C33E6B9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9ABD1C4-29CB-4D70-B81D-42D1A1CCA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7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92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BEDBBA8-41E6-4495-8ECA-EDAC93171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988" y="2420888"/>
            <a:ext cx="2421500" cy="3096344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032C9FF-07EA-4754-9219-BC098DAE602B}"/>
              </a:ext>
            </a:extLst>
          </p:cNvPr>
          <p:cNvSpPr txBox="1"/>
          <p:nvPr/>
        </p:nvSpPr>
        <p:spPr>
          <a:xfrm>
            <a:off x="971599" y="620688"/>
            <a:ext cx="7692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/>
              <a:t>Rabok legyünk, vagy szabadok?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733306E-5287-47F0-A89C-C35195BF2B04}"/>
              </a:ext>
            </a:extLst>
          </p:cNvPr>
          <p:cNvSpPr txBox="1"/>
          <p:nvPr/>
        </p:nvSpPr>
        <p:spPr>
          <a:xfrm>
            <a:off x="179512" y="1772816"/>
            <a:ext cx="65527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 XXI. Század – </a:t>
            </a:r>
            <a:r>
              <a:rPr lang="hu-HU" sz="2800" dirty="0" err="1"/>
              <a:t>Cipollák</a:t>
            </a:r>
            <a:r>
              <a:rPr lang="hu-HU" sz="2800" dirty="0"/>
              <a:t> fogságában</a:t>
            </a:r>
          </a:p>
          <a:p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Hol találkozunk </a:t>
            </a:r>
            <a:r>
              <a:rPr lang="hu-HU" sz="2800" dirty="0" err="1"/>
              <a:t>Cipollákkal</a:t>
            </a:r>
            <a:r>
              <a:rPr lang="hu-HU" sz="28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„A Föld légköre nitrogénből, oxigénből és manipulációból áll.” (Kaszás György parafrázis)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Hogyan legyünk szabadok?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8363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274638"/>
            <a:ext cx="6202362" cy="1143000"/>
          </a:xfrm>
        </p:spPr>
        <p:txBody>
          <a:bodyPr/>
          <a:lstStyle/>
          <a:p>
            <a:pPr eaLnBrk="1" hangingPunct="1"/>
            <a:r>
              <a:rPr lang="hu-HU" altLang="hu-HU" dirty="0">
                <a:solidFill>
                  <a:schemeClr val="tx1"/>
                </a:solidFill>
              </a:rPr>
              <a:t>A XXI. század </a:t>
            </a:r>
            <a:r>
              <a:rPr lang="hu-HU" altLang="hu-HU" dirty="0" err="1">
                <a:solidFill>
                  <a:schemeClr val="tx1"/>
                </a:solidFill>
              </a:rPr>
              <a:t>Cipollái</a:t>
            </a:r>
            <a:endParaRPr lang="hu-HU" altLang="hu-HU" dirty="0">
              <a:solidFill>
                <a:schemeClr val="tx1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8243"/>
            <a:ext cx="4978400" cy="4977061"/>
          </a:xfrm>
        </p:spPr>
        <p:txBody>
          <a:bodyPr/>
          <a:lstStyle/>
          <a:p>
            <a:pPr marL="660400" indent="-660400" eaLnBrk="1" hangingPunct="1"/>
            <a:r>
              <a:rPr lang="hu-HU" altLang="hu-HU" sz="2800" dirty="0"/>
              <a:t>Gazdasági érdekcsoportok (befolyás, reklámok)</a:t>
            </a:r>
          </a:p>
          <a:p>
            <a:pPr marL="660400" indent="-660400" eaLnBrk="1" hangingPunct="1"/>
            <a:r>
              <a:rPr lang="hu-HU" altLang="hu-HU" sz="2800" dirty="0"/>
              <a:t>A közbeszéd </a:t>
            </a:r>
            <a:r>
              <a:rPr lang="hu-HU" altLang="hu-HU" sz="2800" dirty="0" err="1"/>
              <a:t>Cipollái</a:t>
            </a:r>
            <a:endParaRPr lang="hu-HU" altLang="hu-HU" sz="2800" dirty="0"/>
          </a:p>
          <a:p>
            <a:pPr marL="1035050" lvl="1" indent="-577850" eaLnBrk="1" hangingPunct="1"/>
            <a:r>
              <a:rPr lang="hu-HU" altLang="hu-HU" sz="2400" dirty="0"/>
              <a:t>Politikusok</a:t>
            </a:r>
          </a:p>
          <a:p>
            <a:pPr marL="1035050" lvl="1" indent="-577850" eaLnBrk="1" hangingPunct="1"/>
            <a:r>
              <a:rPr lang="hu-HU" altLang="hu-HU" sz="2400" dirty="0"/>
              <a:t>Propagandisták</a:t>
            </a:r>
          </a:p>
          <a:p>
            <a:pPr marL="1035050" lvl="1" indent="-577850" eaLnBrk="1" hangingPunct="1"/>
            <a:r>
              <a:rPr lang="hu-HU" altLang="hu-HU" sz="2400" dirty="0"/>
              <a:t>Szekták, erőszakos vallások</a:t>
            </a:r>
          </a:p>
          <a:p>
            <a:pPr marL="1035050" lvl="1" indent="-577850" eaLnBrk="1" hangingPunct="1"/>
            <a:r>
              <a:rPr lang="hu-HU" altLang="hu-HU" sz="2400" dirty="0"/>
              <a:t>Küzdő- és csapatsportok közönsége</a:t>
            </a:r>
          </a:p>
          <a:p>
            <a:pPr marL="660400" indent="-660400" eaLnBrk="1" hangingPunct="1"/>
            <a:r>
              <a:rPr lang="hu-HU" altLang="hu-HU" sz="2800" dirty="0">
                <a:solidFill>
                  <a:srgbClr val="00FF00"/>
                </a:solidFill>
              </a:rPr>
              <a:t>A média</a:t>
            </a:r>
          </a:p>
          <a:p>
            <a:pPr marL="1035050" lvl="1" indent="-577850" eaLnBrk="1" hangingPunct="1"/>
            <a:endParaRPr lang="hu-HU" altLang="hu-HU" sz="2400" b="1" dirty="0"/>
          </a:p>
        </p:txBody>
      </p:sp>
      <p:pic>
        <p:nvPicPr>
          <p:cNvPr id="18446" name="Picture 1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2490788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 descr="Fotó: M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852738"/>
            <a:ext cx="19542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 descr="gyozi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365625"/>
            <a:ext cx="23749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Kép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7163"/>
            <a:ext cx="22923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A42A1F-E7CF-4241-9DC0-D014F15DA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A megtévesztés módszertana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BA60FE-6A2D-4F64-A531-A1FC32C55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659" y="1556792"/>
            <a:ext cx="9144000" cy="4525963"/>
          </a:xfrm>
        </p:spPr>
        <p:txBody>
          <a:bodyPr/>
          <a:lstStyle/>
          <a:p>
            <a:r>
              <a:rPr lang="hu-HU" dirty="0"/>
              <a:t>Az álhír terjesztés nem igényel csúcstechnológiás „szuperhacker” készségeket</a:t>
            </a:r>
          </a:p>
          <a:p>
            <a:r>
              <a:rPr lang="hu-HU" dirty="0"/>
              <a:t>Az álhírek készítői azt a hamis benyomást keltik az információfogadókban (olvasókban), hogy a hír valódi.</a:t>
            </a:r>
          </a:p>
          <a:p>
            <a:r>
              <a:rPr lang="hu-HU" dirty="0"/>
              <a:t>Konkrét célok érdekében weboldalak tömegeinek indítása…</a:t>
            </a:r>
          </a:p>
          <a:p>
            <a:pPr marL="0" indent="0">
              <a:buNone/>
            </a:pPr>
            <a:r>
              <a:rPr lang="hu-HU" dirty="0"/>
              <a:t>	 (Macedónia: 140 politikai weboldal. A 	</a:t>
            </a:r>
            <a:r>
              <a:rPr lang="hu-HU" dirty="0" err="1"/>
              <a:t>domain</a:t>
            </a:r>
            <a:r>
              <a:rPr lang="hu-HU" dirty="0"/>
              <a:t> név valódinak tűnik…)</a:t>
            </a:r>
          </a:p>
        </p:txBody>
      </p:sp>
    </p:spTree>
    <p:extLst>
      <p:ext uri="{BB962C8B-B14F-4D97-AF65-F5344CB8AC3E}">
        <p14:creationId xmlns:p14="http://schemas.microsoft.com/office/powerpoint/2010/main" val="121391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3841</TotalTime>
  <Words>2132</Words>
  <Application>Microsoft Office PowerPoint</Application>
  <PresentationFormat>Diavetítés a képernyőre (4:3 oldalarány)</PresentationFormat>
  <Paragraphs>248</Paragraphs>
  <Slides>44</Slides>
  <Notes>20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46" baseType="lpstr">
      <vt:lpstr>Arial</vt:lpstr>
      <vt:lpstr>Default Design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XXI. század Cipollái</vt:lpstr>
      <vt:lpstr>A megtévesztés módszertana</vt:lpstr>
      <vt:lpstr>Az álhírek értékének elemzése – F/K</vt:lpstr>
      <vt:lpstr>Manipuláció és reklám</vt:lpstr>
      <vt:lpstr>„Nem olvasok hirdetéseket, különben minden idő azzal telne, hogy mindenfélékre vágynék…"  (Canterbury érseke) </vt:lpstr>
      <vt:lpstr>PowerPoint-bemutató</vt:lpstr>
      <vt:lpstr>Az eladhatóság szentsége és eszköztára (1)</vt:lpstr>
      <vt:lpstr>Az eladhatóság szentsége és eszköztára (2)</vt:lpstr>
      <vt:lpstr>PowerPoint-bemutató</vt:lpstr>
      <vt:lpstr>PowerPoint-bemutató</vt:lpstr>
      <vt:lpstr>Politikus a médiában</vt:lpstr>
      <vt:lpstr>A közéleti – politikai manipuláció</vt:lpstr>
      <vt:lpstr>A közéleti – politikai manipuláció</vt:lpstr>
      <vt:lpstr>PowerPoint-bemutató</vt:lpstr>
      <vt:lpstr>Manipulációs technikák (L. J.)</vt:lpstr>
      <vt:lpstr>PowerPoint-bemutató</vt:lpstr>
      <vt:lpstr>A közéleti – politikai manipuláció</vt:lpstr>
      <vt:lpstr>PowerPoint-bemutató</vt:lpstr>
      <vt:lpstr>A csalás, a manipuláció számszerűsíthető!</vt:lpstr>
      <vt:lpstr>Média-Cipolla</vt:lpstr>
      <vt:lpstr>Média-Cipolla</vt:lpstr>
      <vt:lpstr>Aki/ami nincs a médiában, az nincs</vt:lpstr>
      <vt:lpstr>A megismerés manipuláltsága</vt:lpstr>
      <vt:lpstr>Hazudj virtuális világot! </vt:lpstr>
      <vt:lpstr>A média manipulációs eszközei</vt:lpstr>
      <vt:lpstr>PowerPoint-bemutató</vt:lpstr>
      <vt:lpstr>Vásárhelyi Mária: A maffiaállam médiapolitikája </vt:lpstr>
      <vt:lpstr>„Újbeszéd” a médiában</vt:lpstr>
      <vt:lpstr>Az „újbeszéd” a hírekben (1) </vt:lpstr>
      <vt:lpstr>Az „újbeszéd” a hírekben (2)</vt:lpstr>
      <vt:lpstr>Az „újbeszéd” a hírekben (3) </vt:lpstr>
      <vt:lpstr>Az „újbeszéd” a hírekben (4)</vt:lpstr>
      <vt:lpstr>Az „újbeszéd” a hírekben (5)</vt:lpstr>
      <vt:lpstr>Az „újbeszéd” a különböző műfajokban</vt:lpstr>
      <vt:lpstr>A  műsorvezető manipulációs eszközei</vt:lpstr>
      <vt:lpstr>Korunk vírusa a manipuláció!</vt:lpstr>
      <vt:lpstr>PowerPoint-bemutató</vt:lpstr>
    </vt:vector>
  </TitlesOfParts>
  <Company>MCE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Cipollák a XXI. században</dc:title>
  <dc:creator>RaczG</dc:creator>
  <cp:lastModifiedBy>SIMKÓ János (BKK)</cp:lastModifiedBy>
  <cp:revision>170</cp:revision>
  <dcterms:created xsi:type="dcterms:W3CDTF">2007-11-16T12:48:29Z</dcterms:created>
  <dcterms:modified xsi:type="dcterms:W3CDTF">2023-06-28T15:28:27Z</dcterms:modified>
</cp:coreProperties>
</file>