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5"/>
    <p:restoredTop sz="94678"/>
  </p:normalViewPr>
  <p:slideViewPr>
    <p:cSldViewPr snapToGrid="0">
      <p:cViewPr varScale="1">
        <p:scale>
          <a:sx n="131" d="100"/>
          <a:sy n="131" d="100"/>
        </p:scale>
        <p:origin x="19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5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18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71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0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5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74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63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71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17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39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2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6/27/23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29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2021%E2%80%932022-es_magyar_futsalbajnoks%C3%A1g_(els%C5%91_oszt%C3%A1ly)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CB65D0-496F-4797-A015-C85839E35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képen térkép látható&#10;&#10;Automatikusan generált leírás">
            <a:extLst>
              <a:ext uri="{FF2B5EF4-FFF2-40B4-BE49-F238E27FC236}">
                <a16:creationId xmlns:a16="http://schemas.microsoft.com/office/drawing/2014/main" id="{248EC7B7-2160-964D-D68F-CF3CD79DC0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5" b="14568"/>
          <a:stretch/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5D2C779-8883-4E5F-A170-0F464918C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990598"/>
            <a:ext cx="12188952" cy="4745182"/>
          </a:xfrm>
          <a:prstGeom prst="rect">
            <a:avLst/>
          </a:prstGeom>
          <a:gradFill>
            <a:gsLst>
              <a:gs pos="35000">
                <a:srgbClr val="000000">
                  <a:alpha val="41000"/>
                </a:srgbClr>
              </a:gs>
              <a:gs pos="0">
                <a:srgbClr val="000000">
                  <a:alpha val="0"/>
                </a:srgbClr>
              </a:gs>
              <a:gs pos="47744">
                <a:srgbClr val="000000">
                  <a:alpha val="51000"/>
                </a:srgbClr>
              </a:gs>
              <a:gs pos="70000">
                <a:srgbClr val="000000">
                  <a:alpha val="37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678191C-6300-E342-E665-FA51120E1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3541" y="990599"/>
            <a:ext cx="5619054" cy="4849091"/>
          </a:xfrm>
        </p:spPr>
        <p:txBody>
          <a:bodyPr anchor="ctr">
            <a:normAutofit/>
          </a:bodyPr>
          <a:lstStyle/>
          <a:p>
            <a:pPr algn="r"/>
            <a:r>
              <a:rPr lang="hu-HU" dirty="0">
                <a:solidFill>
                  <a:srgbClr val="FFFFFF"/>
                </a:solidFill>
              </a:rPr>
              <a:t>Őrült beszéd, </a:t>
            </a:r>
            <a:br>
              <a:rPr lang="hu-HU" dirty="0">
                <a:solidFill>
                  <a:srgbClr val="FFFFFF"/>
                </a:solidFill>
              </a:rPr>
            </a:br>
            <a:r>
              <a:rPr lang="hu-HU" dirty="0">
                <a:solidFill>
                  <a:srgbClr val="FFFFFF"/>
                </a:solidFill>
              </a:rPr>
              <a:t>de van benne rendszer, </a:t>
            </a:r>
            <a:br>
              <a:rPr lang="hu-HU" dirty="0">
                <a:solidFill>
                  <a:srgbClr val="FFFFFF"/>
                </a:solidFill>
              </a:rPr>
            </a:br>
            <a:r>
              <a:rPr lang="hu-HU" dirty="0">
                <a:solidFill>
                  <a:srgbClr val="FFFFFF"/>
                </a:solidFill>
              </a:rPr>
              <a:t>és módszer!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E665FC7-0BE0-6189-1E07-DCC16691D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12865" y="1447799"/>
            <a:ext cx="2368905" cy="4076699"/>
          </a:xfrm>
        </p:spPr>
        <p:txBody>
          <a:bodyPr anchor="ctr">
            <a:normAutofit/>
          </a:bodyPr>
          <a:lstStyle/>
          <a:p>
            <a:r>
              <a:rPr lang="hu-HU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hírfigyelési periódus tapasztalatai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D96A694-258D-4418-A83C-B9BA72FD4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15300" y="1780927"/>
            <a:ext cx="0" cy="3390901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sx="88000" sy="88000" algn="tl" rotWithShape="0">
              <a:prstClr val="black">
                <a:alpha val="2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937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897DC54-F3E0-39C1-7ED2-756ECC0D5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ZÁRT RENDSZER, a MÓDSZER AZ EGYMÁST ERŐSÍTŐ FORRÁSOK HASZNÁLATA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0EE7B99-F958-710F-9515-ED281C8E9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584956"/>
            <a:ext cx="10691265" cy="3636088"/>
          </a:xfrm>
        </p:spPr>
        <p:txBody>
          <a:bodyPr>
            <a:normAutofit lnSpcReduction="10000"/>
          </a:bodyPr>
          <a:lstStyle/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Az állításokat azzal próbálják igazolni és hitelesíteni, hogy más műsorokra, online felületekre és internetes portálokra hivatkoznak, de </a:t>
            </a:r>
            <a:r>
              <a:rPr lang="hu-HU" sz="18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a források nagyon szűk kormánypárti körből kerülnek ki. </a:t>
            </a:r>
            <a:endParaRPr lang="hu-HU" b="0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hu-HU" b="0" dirty="0">
                <a:effectLst/>
              </a:rPr>
            </a:br>
            <a:r>
              <a:rPr lang="hu-HU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Az online hivatkozás szinte mindig az </a:t>
            </a:r>
            <a:r>
              <a:rPr lang="hu-HU" sz="1800" b="0" i="1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Origó</a:t>
            </a:r>
            <a:r>
              <a:rPr lang="hu-HU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televíziós forrás mindig az </a:t>
            </a:r>
            <a:r>
              <a:rPr lang="hu-HU" sz="1800" b="0" i="1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M1</a:t>
            </a:r>
            <a:r>
              <a:rPr lang="hu-HU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– vagyis a kormányzati műsorgyár. </a:t>
            </a: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i="1" dirty="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hu-HU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 idézett napilap pedig mindig a kormánypárti </a:t>
            </a:r>
            <a:r>
              <a:rPr lang="hu-HU" sz="1800" b="0" i="1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Magyar Nemzet</a:t>
            </a:r>
            <a:r>
              <a:rPr lang="hu-HU" sz="1800" i="1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hu-HU" sz="1800" b="0" i="1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u-HU" sz="18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Szakértőként </a:t>
            </a:r>
            <a:r>
              <a:rPr lang="hu-H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kormány által létrehozott és pénzelt kutatóintézetek, alapítványok, és a Nemzeti Közszolgálati Egyetem kutatói, elemzői, oktatói szólalnak meg.</a:t>
            </a:r>
            <a:endParaRPr lang="hu-HU" b="0" dirty="0">
              <a:effectLst/>
            </a:endParaRPr>
          </a:p>
          <a:p>
            <a:pPr marL="0" indent="0">
              <a:buNone/>
            </a:pP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98857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5FB46E1-FAB2-0BDF-E247-3A19B68E5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278" y="1025707"/>
            <a:ext cx="8672412" cy="1057508"/>
          </a:xfrm>
        </p:spPr>
        <p:txBody>
          <a:bodyPr>
            <a:normAutofit/>
          </a:bodyPr>
          <a:lstStyle/>
          <a:p>
            <a:r>
              <a:rPr lang="hu-HU" sz="3400" b="1" dirty="0" err="1">
                <a:solidFill>
                  <a:schemeClr val="accent1">
                    <a:lumMod val="75000"/>
                  </a:schemeClr>
                </a:solidFill>
              </a:rPr>
              <a:t>MÉDiANÉGYSZÖG</a:t>
            </a:r>
            <a:r>
              <a:rPr lang="hu-HU" sz="3400" b="1" dirty="0">
                <a:solidFill>
                  <a:schemeClr val="accent1">
                    <a:lumMod val="75000"/>
                  </a:schemeClr>
                </a:solidFill>
              </a:rPr>
              <a:t> – EGY ZÁRT RENDSZER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4CE845F-FD9D-88D6-F64E-68DC93753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2248836"/>
            <a:ext cx="7637239" cy="352939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24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fenti médianégyszög - napilap-online-rádió-televízió - elérési adatait  együtt is érdemes nézni, mert sokszor olyan szoros az összefonódás, hogy </a:t>
            </a:r>
            <a:r>
              <a:rPr lang="hu-HU" sz="2400" b="1" i="0" u="none" strike="noStrike" dirty="0">
                <a:effectLst/>
                <a:latin typeface="Arial" panose="020B0604020202020204" pitchFamily="34" charset="0"/>
              </a:rPr>
              <a:t>szó szerint emelik át egymás szövegeit</a:t>
            </a:r>
            <a:r>
              <a:rPr lang="hu-HU" sz="24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hu-HU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Ezt erősíti, hogy ugyanazt a szakértői kört használják akkor is, ha önálló anyag elkészítését vállalják, vagy ha átveszik a másik hírblokkját.</a:t>
            </a:r>
            <a:endParaRPr lang="en-US" sz="2400" dirty="0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AE72C251-8E3F-0BF1-9B9D-4399BEF4F49B}"/>
              </a:ext>
            </a:extLst>
          </p:cNvPr>
          <p:cNvSpPr/>
          <p:nvPr/>
        </p:nvSpPr>
        <p:spPr>
          <a:xfrm>
            <a:off x="8782563" y="2385021"/>
            <a:ext cx="3064212" cy="292455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8594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5611BD6-B8A3-8ADF-0B0A-63FD8B734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RETRO és  INFORÁDIÓ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312DDB5-474D-A277-6109-7AC366DFF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1804086"/>
            <a:ext cx="10691265" cy="4125128"/>
          </a:xfrm>
        </p:spPr>
        <p:txBody>
          <a:bodyPr>
            <a:normAutofit fontScale="85000" lnSpcReduction="10000"/>
          </a:bodyPr>
          <a:lstStyle/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kormányközeli </a:t>
            </a:r>
            <a:r>
              <a:rPr lang="hu-HU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Retró</a:t>
            </a:r>
            <a:r>
              <a:rPr lang="hu-H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Rádió </a:t>
            </a:r>
            <a:r>
              <a:rPr lang="hu-H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maga másfél milliós napi hallgatottságával és </a:t>
            </a:r>
            <a:r>
              <a:rPr lang="hu-HU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óránkénti</a:t>
            </a:r>
            <a:r>
              <a:rPr lang="hu-H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híradásaival a befolyásolás kiváló eszköze. Kevesebb gyalázkodó hírt közöl, mint a Kossuth adó, inkább  a pozitív üzenetek és távlatos tervek közvetítője, legyen szó a honvédelmi fejlesztésekről, vagy az infláció csökkentésének terveiről.</a:t>
            </a:r>
            <a:endParaRPr lang="hu-HU" b="0" dirty="0">
              <a:effectLst/>
            </a:endParaRP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br>
              <a:rPr lang="hu-HU" b="0" dirty="0">
                <a:effectLst/>
              </a:rPr>
            </a:br>
            <a:r>
              <a:rPr lang="hu-H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Az </a:t>
            </a:r>
            <a:r>
              <a:rPr lang="hu-H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Infó Rádió </a:t>
            </a:r>
            <a:r>
              <a:rPr lang="hu-H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az ország egyetlen hír rádiója, bár napi 12 ezer fős hallgatottságával még Budapesten is a népszerűségi sorrend vége felé foglal helyet. Ha a műsorfolyam egészét nézzük, sok hasonlóságot látunk a Kossuth Krónika műsorszerkesztésével, de a hangnem kevésbé gyalázkodó, mint a kormányzati csatornán, a déli műsorsávban pedig nagyon erős a gazdasági vonal.</a:t>
            </a: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hu-HU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Mindhárom rádióra jellemző, hogy a kormánypropagandával ellentétes híreket egyszerűen nem emelik be a csatorna </a:t>
            </a:r>
            <a:r>
              <a:rPr lang="hu-HU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hírfolyamába</a:t>
            </a:r>
            <a:r>
              <a:rPr lang="hu-HU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és ez érvényes a többi médiumra is. </a:t>
            </a: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u-HU" b="1" i="0" u="none" strike="noStrike" cap="all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b="1" i="0" u="none" strike="noStrike" cap="all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Ami nem tetszik, nem konveniál, arról nem beszélnek.</a:t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48506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BF3D186-94DC-D21A-CE85-E85024556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864072"/>
          </a:xfrm>
        </p:spPr>
        <p:txBody>
          <a:bodyPr>
            <a:noAutofit/>
          </a:bodyPr>
          <a:lstStyle/>
          <a:p>
            <a:pPr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4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MTI - hírek:  </a:t>
            </a:r>
            <a:br>
              <a:rPr lang="hu-HU" sz="24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hu-HU" sz="24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nyomokban objektivitást tartalmaznak</a:t>
            </a:r>
            <a:br>
              <a:rPr lang="hu-HU" sz="2400" b="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br>
              <a:rPr lang="hu-HU" sz="2400" dirty="0">
                <a:solidFill>
                  <a:schemeClr val="accent1">
                    <a:lumMod val="50000"/>
                  </a:schemeClr>
                </a:solidFill>
              </a:rPr>
            </a:br>
            <a:endParaRPr lang="hu-H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EF1A8C6-8F60-4EF2-B4D7-A5A5E94F6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>
            <a:extLst>
              <a:ext uri="{FF2B5EF4-FFF2-40B4-BE49-F238E27FC236}">
                <a16:creationId xmlns:a16="http://schemas.microsoft.com/office/drawing/2014/main" id="{AD7EEA33-4CDD-D6A8-196B-88DEA9187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099" y="2513325"/>
            <a:ext cx="2740769" cy="212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6AE4473E-36E0-2BFF-BFD0-D73EE105F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8613" y="1906418"/>
            <a:ext cx="7513299" cy="4484652"/>
          </a:xfrm>
        </p:spPr>
        <p:txBody>
          <a:bodyPr>
            <a:noAutofit/>
          </a:bodyPr>
          <a:lstStyle/>
          <a:p>
            <a:pPr marL="0" indent="0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600" b="0" i="0" u="none" strike="noStrike" dirty="0">
                <a:effectLst/>
                <a:latin typeface="Arial" panose="020B0604020202020204" pitchFamily="34" charset="0"/>
              </a:rPr>
              <a:t>A </a:t>
            </a:r>
            <a:r>
              <a:rPr lang="hu-HU" sz="1600" b="1" i="0" u="none" strike="noStrike" dirty="0">
                <a:effectLst/>
                <a:latin typeface="Arial" panose="020B0604020202020204" pitchFamily="34" charset="0"/>
              </a:rPr>
              <a:t>Magyar Távirati Irodának </a:t>
            </a:r>
            <a:r>
              <a:rPr lang="hu-HU" sz="1600" b="0" i="0" u="none" strike="noStrike" dirty="0">
                <a:effectLst/>
                <a:latin typeface="Arial" panose="020B0604020202020204" pitchFamily="34" charset="0"/>
              </a:rPr>
              <a:t>az lenne a feladata, hogy az egész ország összes médiumának független információkkal szolgáljon, így felületén nagyon hivatalosan és tárgyilagosan, a függetlenség látszatát keltve vannak megfogalmazva a szövegek, de </a:t>
            </a:r>
          </a:p>
          <a:p>
            <a:pPr marL="0" indent="0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hu-HU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algn="ctr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600" b="1" i="0" u="none" strike="noStrike" cap="all" dirty="0">
                <a:effectLst/>
                <a:latin typeface="Arial" panose="020B0604020202020204" pitchFamily="34" charset="0"/>
              </a:rPr>
              <a:t>az MTI híreiben ugyanúgy megjelennek a propagandisztikus jegyek, mint egy kormánypárti médiumban</a:t>
            </a:r>
            <a:r>
              <a:rPr lang="hu-HU" sz="1600" b="0" i="0" u="none" strike="noStrike" cap="all" dirty="0">
                <a:effectLst/>
                <a:latin typeface="Arial" panose="020B0604020202020204" pitchFamily="34" charset="0"/>
              </a:rPr>
              <a:t>. </a:t>
            </a:r>
          </a:p>
          <a:p>
            <a:pPr marL="0" indent="0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hu-HU" sz="1600" b="0" i="0" u="none" strike="noStrike" cap="all" dirty="0">
              <a:effectLst/>
              <a:latin typeface="Arial" panose="020B0604020202020204" pitchFamily="34" charset="0"/>
            </a:endParaRPr>
          </a:p>
          <a:p>
            <a:pPr marL="0" indent="0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600" b="0" i="0" u="none" strike="noStrike" dirty="0">
                <a:effectLst/>
                <a:latin typeface="Arial" panose="020B0604020202020204" pitchFamily="34" charset="0"/>
              </a:rPr>
              <a:t>Annyi a különbség, hogy azért objektívhez közelítő hírek is találhatók az oldalon, melyek nem feltétlenül arra szolgálnak csak, hogy a kormány narratíváját erősítsék. </a:t>
            </a:r>
          </a:p>
          <a:p>
            <a:pPr marL="0" indent="0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600" b="1" i="0" u="none" strike="noStrike" dirty="0">
                <a:effectLst/>
                <a:latin typeface="Arial" panose="020B0604020202020204" pitchFamily="34" charset="0"/>
              </a:rPr>
              <a:t>Az EU-val kapcsolatban – annak ellenére, hogy az aktuális propaganda szerint Brüsszel az okozója minden rossznak –, számos, az Uniót pozitív (vagy legalábbis nem negatív) színben feltüntető hír jelent meg.</a:t>
            </a:r>
          </a:p>
          <a:p>
            <a:pPr marL="0" indent="0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br>
              <a:rPr lang="hu-HU" sz="1600" b="1" dirty="0"/>
            </a:br>
            <a:endParaRPr lang="hu-HU" sz="1600" b="1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D9760AA-CA3F-4C65-B688-B44307731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26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7021806-23B5-6344-8FCF-9EF85B507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77078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4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</a:rPr>
              <a:t>Megyei lapok – A tiszta propaganda</a:t>
            </a:r>
            <a:br>
              <a:rPr lang="hu-HU" b="0" dirty="0">
                <a:effectLst/>
              </a:rPr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AB4DA14-1F24-F8D5-75D2-57DE2156C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692876"/>
            <a:ext cx="10691265" cy="5165124"/>
          </a:xfrm>
        </p:spPr>
        <p:txBody>
          <a:bodyPr>
            <a:normAutofit fontScale="47500" lnSpcReduction="20000"/>
          </a:bodyPr>
          <a:lstStyle/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br>
              <a:rPr lang="hu-HU" b="0" dirty="0">
                <a:effectLst/>
              </a:rPr>
            </a:br>
            <a:r>
              <a:rPr lang="hu-HU" sz="25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megyei lapok címlapja általában majdnem ugyanaz</a:t>
            </a:r>
            <a:r>
              <a:rPr lang="hu-HU" sz="2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de látszik, hogy nagyon aprólékosan figyelnek arra, hogy egy adott hír ne minden, csak minden második vagy harmadik lapban jelenlen meg. </a:t>
            </a:r>
            <a:r>
              <a:rPr lang="hu-HU" sz="25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Nagyon összehangolt munkáról árulkodik az is, hogy bár maga a cikk tartalma ugyanaz, a címet finoman átfogalmazzák, hogy ne „</a:t>
            </a:r>
            <a:r>
              <a:rPr lang="hu-HU" sz="25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copy-paste</a:t>
            </a:r>
            <a:r>
              <a:rPr lang="hu-HU" sz="25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” legyen Magyarország összes megyei lapjának a címlapja, amire korábban volt már példa…</a:t>
            </a:r>
            <a:endParaRPr lang="hu-HU" sz="2500" dirty="0">
              <a:effectLst/>
            </a:endParaRP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hu-HU" sz="2500" b="0" dirty="0">
                <a:effectLst/>
              </a:rPr>
            </a:br>
            <a:r>
              <a:rPr lang="hu-HU" sz="2500" b="1" i="0" u="none" strike="noStrike" cap="al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megyei lapok online felületén azonban a bel- és külpolitikai hírek egy az egyben ugyanazok. </a:t>
            </a: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hu-HU" sz="25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5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Ugyanarra a néhány, végsőkig ismételt narratívára van felfűzve az összes hír: </a:t>
            </a:r>
          </a:p>
          <a:p>
            <a:pPr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sz="2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brüsszeli szankciók tönkre teszik az országot, </a:t>
            </a:r>
          </a:p>
          <a:p>
            <a:pPr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sz="2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az ellenzék háborúpárti, </a:t>
            </a:r>
          </a:p>
          <a:p>
            <a:pPr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sz="2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Soros, Gyurcsány és ehhez hasonlók. </a:t>
            </a: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hu-HU" sz="25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Az EU-val kapcsolatban főleg olyan hírek jelentek meg, hogy </a:t>
            </a:r>
          </a:p>
          <a:p>
            <a:pPr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sz="2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brüsszeli szankciók bajt hoznak az országra, </a:t>
            </a:r>
          </a:p>
          <a:p>
            <a:pPr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sz="2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bevándorlás ügye, </a:t>
            </a:r>
          </a:p>
          <a:p>
            <a:pPr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sz="2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Brüsszel hátráltatja Magyarország fejlődését…</a:t>
            </a:r>
            <a:endParaRPr lang="hu-HU" sz="2500" b="0" dirty="0">
              <a:effectLst/>
            </a:endParaRPr>
          </a:p>
          <a:p>
            <a:pPr marL="0" indent="0" algn="ctr">
              <a:buNone/>
            </a:pPr>
            <a:r>
              <a:rPr lang="hu-HU" sz="25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legtöbb cikk explicit csak a hatalmat szolgálja, és karaktergyilkosságok sorozatával megerősíti azt a propaganda áradatot, ami a közmédiából ömlik.</a:t>
            </a:r>
          </a:p>
          <a:p>
            <a:pPr marL="0" indent="0" algn="just">
              <a:buNone/>
            </a:pPr>
            <a:br>
              <a:rPr lang="hu-HU" sz="2500" dirty="0"/>
            </a:br>
            <a:endParaRPr lang="hu-HU" sz="2500" dirty="0"/>
          </a:p>
        </p:txBody>
      </p:sp>
    </p:spTree>
    <p:extLst>
      <p:ext uri="{BB962C8B-B14F-4D97-AF65-F5344CB8AC3E}">
        <p14:creationId xmlns:p14="http://schemas.microsoft.com/office/powerpoint/2010/main" val="3622849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0F60C14-0C7F-24C5-3070-61E0AA60A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832" y="922096"/>
            <a:ext cx="10601068" cy="943774"/>
          </a:xfrm>
        </p:spPr>
        <p:txBody>
          <a:bodyPr>
            <a:normAutofit/>
          </a:bodyPr>
          <a:lstStyle/>
          <a:p>
            <a:r>
              <a:rPr lang="hu-HU" sz="4400" dirty="0">
                <a:solidFill>
                  <a:schemeClr val="accent1">
                    <a:lumMod val="50000"/>
                  </a:schemeClr>
                </a:solidFill>
              </a:rPr>
              <a:t>A világ (ONLINE) buborékokban létezik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46D41A8-540C-D150-B28C-6754DEABB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84" y="2299816"/>
            <a:ext cx="10691265" cy="3636088"/>
          </a:xfrm>
        </p:spPr>
        <p:txBody>
          <a:bodyPr>
            <a:normAutofit lnSpcReduction="10000"/>
          </a:bodyPr>
          <a:lstStyle/>
          <a:p>
            <a:r>
              <a:rPr lang="hu-HU" dirty="0"/>
              <a:t>Online lapok: a 24.hu, a </a:t>
            </a:r>
            <a:r>
              <a:rPr lang="hu-HU" dirty="0" err="1"/>
              <a:t>telex.hu</a:t>
            </a:r>
            <a:r>
              <a:rPr lang="hu-HU" dirty="0"/>
              <a:t>, az </a:t>
            </a:r>
            <a:r>
              <a:rPr lang="hu-HU" dirty="0" err="1"/>
              <a:t>origo.hu</a:t>
            </a:r>
            <a:r>
              <a:rPr lang="hu-HU" dirty="0"/>
              <a:t>, az </a:t>
            </a:r>
            <a:r>
              <a:rPr lang="hu-HU" dirty="0" err="1"/>
              <a:t>mno.hu</a:t>
            </a:r>
            <a:r>
              <a:rPr lang="hu-HU" dirty="0"/>
              <a:t>, a </a:t>
            </a:r>
            <a:r>
              <a:rPr lang="hu-HU" dirty="0" err="1"/>
              <a:t>hvg.hu</a:t>
            </a:r>
            <a:r>
              <a:rPr lang="hu-HU" dirty="0"/>
              <a:t> és az </a:t>
            </a:r>
            <a:r>
              <a:rPr lang="hu-HU" dirty="0" err="1"/>
              <a:t>index.hu</a:t>
            </a:r>
            <a:endParaRPr lang="hu-HU" dirty="0"/>
          </a:p>
          <a:p>
            <a:r>
              <a:rPr lang="hu-HU" dirty="0"/>
              <a:t>Az online lapok saját buborékot hoztak létre</a:t>
            </a:r>
          </a:p>
          <a:p>
            <a:r>
              <a:rPr lang="hu-HU" dirty="0"/>
              <a:t>Mindenki a saját buborékjában szeretne valós (vagy valóshoz közelítő) képet felvázolni az eseményekről.</a:t>
            </a:r>
          </a:p>
          <a:p>
            <a:pPr marL="0" indent="0">
              <a:buNone/>
            </a:pPr>
            <a:r>
              <a:rPr lang="hu-HU" u="sng" dirty="0"/>
              <a:t>Példa</a:t>
            </a:r>
            <a:r>
              <a:rPr lang="hu-HU" dirty="0"/>
              <a:t>: Magyarország akkugyártó-nagyhatalommá válik, de nem világos, hogy ezzel ki jár jól, </a:t>
            </a:r>
          </a:p>
          <a:p>
            <a:pPr marL="0" indent="0">
              <a:buNone/>
            </a:pPr>
            <a:r>
              <a:rPr lang="hu-HU" dirty="0"/>
              <a:t>- Narratíva 1: zöldmezős beruházás</a:t>
            </a:r>
          </a:p>
          <a:p>
            <a:pPr marL="0" indent="0">
              <a:buNone/>
            </a:pPr>
            <a:r>
              <a:rPr lang="hu-HU" dirty="0"/>
              <a:t>- Narratíva 2: a környezetvédelem teljes hiánya, mérgezés és a kínai érdekek kiszolgálása</a:t>
            </a:r>
          </a:p>
          <a:p>
            <a:pPr marL="0" indent="0">
              <a:buNone/>
            </a:pPr>
            <a:r>
              <a:rPr lang="hu-HU" dirty="0"/>
              <a:t>Szakértők ugyanilyen megosztóak, az olvasó nem tud dönteni, hitvita alakul ki.</a:t>
            </a:r>
          </a:p>
        </p:txBody>
      </p:sp>
    </p:spTree>
    <p:extLst>
      <p:ext uri="{BB962C8B-B14F-4D97-AF65-F5344CB8AC3E}">
        <p14:creationId xmlns:p14="http://schemas.microsoft.com/office/powerpoint/2010/main" val="1822381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8E43194-FC8C-B0DF-98D5-AD34C1172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dirty="0">
                <a:solidFill>
                  <a:schemeClr val="accent1">
                    <a:lumMod val="50000"/>
                  </a:schemeClr>
                </a:solidFill>
              </a:rPr>
              <a:t>ÖSSZEGZÉS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9DCEEE1-DCF8-1D9B-7DEA-131DF6737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1853514"/>
            <a:ext cx="10691265" cy="4075700"/>
          </a:xfrm>
        </p:spPr>
        <p:txBody>
          <a:bodyPr>
            <a:normAutofit/>
          </a:bodyPr>
          <a:lstStyle/>
          <a:p>
            <a:pPr algn="just"/>
            <a:r>
              <a:rPr lang="hu-HU" dirty="0"/>
              <a:t>A kormányzati propaganda  mára sok csatornát használva, mintegy zárt rendszerben tartja az információt, saját forrásait kereszthivatkozással használja, és nem enged be ettől eltérő narratívát. </a:t>
            </a:r>
          </a:p>
          <a:p>
            <a:r>
              <a:rPr lang="hu-HU" dirty="0"/>
              <a:t>A főbb ellenségképek változatlanok: Soros, Migráns, liberálisok, baloldal, Brüsszel</a:t>
            </a:r>
          </a:p>
          <a:p>
            <a:r>
              <a:rPr lang="hu-HU" dirty="0"/>
              <a:t>Ha zavaró tényező lép fel (pl. a Wagner-puccs, vagy </a:t>
            </a:r>
            <a:r>
              <a:rPr lang="hu-HU" dirty="0" err="1"/>
              <a:t>Völner</a:t>
            </a:r>
            <a:r>
              <a:rPr lang="hu-HU" dirty="0"/>
              <a:t> pere), akkor a módszer a hallgatás.</a:t>
            </a:r>
          </a:p>
          <a:p>
            <a:r>
              <a:rPr lang="hu-HU" dirty="0"/>
              <a:t>A hírbuborékok nem kerültek közelebb egymáshoz.</a:t>
            </a:r>
          </a:p>
          <a:p>
            <a:r>
              <a:rPr lang="hu-HU" dirty="0"/>
              <a:t>Az őrült beszéd, őrült beszéd, de van benne módszer és rendszer megfelelő címválasztás volt.</a:t>
            </a:r>
          </a:p>
          <a:p>
            <a:r>
              <a:rPr lang="hu-HU" dirty="0"/>
              <a:t>Köszönöm a figyelmet!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42094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CDD0652-DBEE-D758-8D3A-8F4F340C0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367" y="2488249"/>
            <a:ext cx="10691265" cy="2609044"/>
          </a:xfrm>
        </p:spPr>
        <p:txBody>
          <a:bodyPr>
            <a:normAutofit fontScale="90000"/>
          </a:bodyPr>
          <a:lstStyle/>
          <a:p>
            <a:pPr algn="ctr"/>
            <a:br>
              <a:rPr lang="hu-H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Őrült beszéd, Őrült beszéd, </a:t>
            </a:r>
            <a:br>
              <a:rPr lang="hu-H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de Volt benne rendszer!</a:t>
            </a:r>
            <a:br>
              <a:rPr lang="hu-HU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hu-HU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hu-HU" cap="none" dirty="0">
                <a:latin typeface="Cochocib Script Latin Pro" panose="020F0502020204030204" pitchFamily="34" charset="0"/>
                <a:ea typeface="Brush Script MT" panose="03060802040406070304" pitchFamily="66" charset="-122"/>
                <a:cs typeface="Cochocib Script Latin Pro" panose="020F0502020204030204" pitchFamily="34" charset="0"/>
              </a:rPr>
            </a:br>
            <a:endParaRPr lang="hu-HU" cap="none" dirty="0">
              <a:latin typeface="Cochocib Script Latin Pro" panose="02000503000000020003" pitchFamily="2" charset="0"/>
              <a:ea typeface="Brush Script MT" panose="03060802040406070304" pitchFamily="66" charset="-122"/>
              <a:cs typeface="Brush Script MT" panose="03060802040406070304" pitchFamily="66" charset="-122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FDBDF11-A05C-C648-FAB8-609CB61988D2}"/>
              </a:ext>
            </a:extLst>
          </p:cNvPr>
          <p:cNvSpPr txBox="1"/>
          <p:nvPr/>
        </p:nvSpPr>
        <p:spPr>
          <a:xfrm>
            <a:off x="3046378" y="1588319"/>
            <a:ext cx="60992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Köszönöm a figyelmet!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98D4B47B-B043-F415-013C-3AF8FC9C8EE8}"/>
              </a:ext>
            </a:extLst>
          </p:cNvPr>
          <p:cNvSpPr txBox="1"/>
          <p:nvPr/>
        </p:nvSpPr>
        <p:spPr>
          <a:xfrm rot="21107826">
            <a:off x="8979248" y="5385552"/>
            <a:ext cx="16617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800" cap="none" dirty="0">
                <a:latin typeface="Cochocib Script Latin Pro" panose="02000503000000020003" pitchFamily="2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László József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797980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2AEE42C-FF55-7F13-3776-7CBA160AF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367" y="899603"/>
            <a:ext cx="10691265" cy="1371030"/>
          </a:xfrm>
        </p:spPr>
        <p:txBody>
          <a:bodyPr>
            <a:normAutofit fontScale="90000"/>
          </a:bodyPr>
          <a:lstStyle/>
          <a:p>
            <a:pPr algn="ctr" rtl="0">
              <a:spcBef>
                <a:spcPts val="1600"/>
              </a:spcBef>
              <a:spcAft>
                <a:spcPts val="0"/>
              </a:spcAft>
            </a:pPr>
            <a:r>
              <a:rPr lang="hu-HU" sz="2200" b="1" i="1" u="none" strike="noStrike" dirty="0">
                <a:solidFill>
                  <a:schemeClr val="accent1">
                    <a:lumMod val="50000"/>
                  </a:schemeClr>
                </a:solidFill>
                <a:effectLst/>
              </a:rPr>
              <a:t>POLONIUS: “</a:t>
            </a:r>
            <a:r>
              <a:rPr lang="hu-HU" sz="2200" b="1" i="1" u="none" strike="noStrike" dirty="0" err="1">
                <a:solidFill>
                  <a:schemeClr val="accent1">
                    <a:lumMod val="50000"/>
                  </a:schemeClr>
                </a:solidFill>
                <a:effectLst/>
              </a:rPr>
              <a:t>Though</a:t>
            </a:r>
            <a:r>
              <a:rPr lang="hu-HU" sz="2200" b="1" i="1" u="none" strike="noStrike" dirty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hu-HU" sz="2200" b="1" i="1" u="none" strike="noStrike" dirty="0" err="1">
                <a:solidFill>
                  <a:schemeClr val="accent1">
                    <a:lumMod val="50000"/>
                  </a:schemeClr>
                </a:solidFill>
                <a:effectLst/>
              </a:rPr>
              <a:t>this</a:t>
            </a:r>
            <a:r>
              <a:rPr lang="hu-HU" sz="2200" b="1" i="1" u="none" strike="noStrike" dirty="0">
                <a:solidFill>
                  <a:schemeClr val="accent1">
                    <a:lumMod val="50000"/>
                  </a:schemeClr>
                </a:solidFill>
                <a:effectLst/>
              </a:rPr>
              <a:t> be </a:t>
            </a:r>
            <a:r>
              <a:rPr lang="hu-HU" sz="2200" b="1" i="1" u="none" strike="noStrike" dirty="0" err="1">
                <a:solidFill>
                  <a:schemeClr val="accent1">
                    <a:lumMod val="50000"/>
                  </a:schemeClr>
                </a:solidFill>
                <a:effectLst/>
              </a:rPr>
              <a:t>madness</a:t>
            </a:r>
            <a:r>
              <a:rPr lang="hu-HU" sz="2200" b="1" i="1" u="none" strike="noStrike" dirty="0">
                <a:solidFill>
                  <a:schemeClr val="accent1">
                    <a:lumMod val="50000"/>
                  </a:schemeClr>
                </a:solidFill>
                <a:effectLst/>
              </a:rPr>
              <a:t>, </a:t>
            </a:r>
            <a:r>
              <a:rPr lang="hu-HU" sz="2200" b="1" i="1" u="none" strike="noStrike" dirty="0" err="1">
                <a:solidFill>
                  <a:schemeClr val="accent1">
                    <a:lumMod val="50000"/>
                  </a:schemeClr>
                </a:solidFill>
                <a:effectLst/>
              </a:rPr>
              <a:t>yet</a:t>
            </a:r>
            <a:r>
              <a:rPr lang="hu-HU" sz="2200" b="1" i="1" u="none" strike="noStrike" dirty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hu-HU" sz="2200" b="1" i="1" u="none" strike="noStrike" dirty="0" err="1">
                <a:solidFill>
                  <a:schemeClr val="accent1">
                    <a:lumMod val="50000"/>
                  </a:schemeClr>
                </a:solidFill>
                <a:effectLst/>
              </a:rPr>
              <a:t>there</a:t>
            </a:r>
            <a:r>
              <a:rPr lang="hu-HU" sz="2200" b="1" i="1" u="none" strike="noStrike" dirty="0">
                <a:solidFill>
                  <a:schemeClr val="accent1">
                    <a:lumMod val="50000"/>
                  </a:schemeClr>
                </a:solidFill>
                <a:effectLst/>
              </a:rPr>
              <a:t> is </a:t>
            </a:r>
            <a:r>
              <a:rPr lang="hu-HU" sz="2200" b="1" i="1" u="none" strike="noStrike" dirty="0" err="1">
                <a:solidFill>
                  <a:schemeClr val="accent1">
                    <a:lumMod val="50000"/>
                  </a:schemeClr>
                </a:solidFill>
                <a:effectLst/>
              </a:rPr>
              <a:t>method</a:t>
            </a:r>
            <a:r>
              <a:rPr lang="hu-HU" sz="2200" b="1" i="1" u="none" strike="noStrike" dirty="0">
                <a:solidFill>
                  <a:schemeClr val="accent1">
                    <a:lumMod val="50000"/>
                  </a:schemeClr>
                </a:solidFill>
                <a:effectLst/>
              </a:rPr>
              <a:t> in ‘t.”</a:t>
            </a:r>
            <a:br>
              <a:rPr lang="hu-HU" sz="2200" b="1" i="1" u="none" strike="noStrike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br>
              <a:rPr lang="hu-HU" sz="2200" b="0" i="1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hu-HU" sz="2200" b="1" i="1" u="none" strike="noStrike" dirty="0">
                <a:solidFill>
                  <a:schemeClr val="accent1">
                    <a:lumMod val="50000"/>
                  </a:schemeClr>
                </a:solidFill>
                <a:effectLst/>
              </a:rPr>
              <a:t>POLONIUS:  “Őrült beszéd, őrült beszéd: de van benne rendszer.”</a:t>
            </a:r>
            <a:br>
              <a:rPr lang="hu-HU" sz="2200" b="0" i="1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hu-HU" sz="1800" b="1" i="1" u="none" strike="noStrike" dirty="0">
                <a:solidFill>
                  <a:schemeClr val="accent1">
                    <a:lumMod val="50000"/>
                  </a:schemeClr>
                </a:solidFill>
                <a:effectLst/>
              </a:rPr>
              <a:t>(</a:t>
            </a:r>
            <a:r>
              <a:rPr lang="hu-HU" sz="1800" b="1" i="1" u="none" strike="noStrike" dirty="0" err="1">
                <a:solidFill>
                  <a:schemeClr val="accent1">
                    <a:lumMod val="50000"/>
                  </a:schemeClr>
                </a:solidFill>
                <a:effectLst/>
              </a:rPr>
              <a:t>W</a:t>
            </a:r>
            <a:r>
              <a:rPr lang="hu-HU" sz="1800" b="1" i="1" u="none" strike="noStrike" dirty="0">
                <a:solidFill>
                  <a:schemeClr val="accent1">
                    <a:lumMod val="50000"/>
                  </a:schemeClr>
                </a:solidFill>
                <a:effectLst/>
              </a:rPr>
              <a:t>. Shakespeare: Hamlet)</a:t>
            </a:r>
            <a:br>
              <a:rPr lang="hu-HU" sz="2200" b="1" i="1" u="none" strike="noStrike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br>
              <a:rPr lang="hu-HU" sz="2200" b="0" i="1" dirty="0">
                <a:effectLst/>
              </a:rPr>
            </a:b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C5557DE-6C61-1B34-5C0F-FF0D9F14F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19" y="2632099"/>
            <a:ext cx="10860559" cy="3910537"/>
          </a:xfrm>
        </p:spPr>
        <p:txBody>
          <a:bodyPr>
            <a:normAutofit fontScale="55000" lnSpcReduction="20000"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 i="0" u="sng" strike="noStrike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AMI TUDOTT VOLT</a:t>
            </a:r>
            <a:r>
              <a:rPr lang="hu-HU" sz="3200" b="1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hu-HU" sz="32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3200" b="1" dirty="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hu-HU" sz="3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hírszolgáltatás elfogult, </a:t>
            </a:r>
          </a:p>
          <a:p>
            <a:pPr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3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hírszolgáltatás pártos, </a:t>
            </a:r>
          </a:p>
          <a:p>
            <a:pPr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3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sokszor kormánypropaganda, </a:t>
            </a:r>
          </a:p>
          <a:p>
            <a:pPr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3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 vajon hogyan, és mennyire az?  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hu-HU" sz="39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600" b="1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A válasz két szó: módszeresen, </a:t>
            </a:r>
            <a:r>
              <a:rPr lang="hu-HU" sz="4600" b="1" i="0" u="none" strike="noStrike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rendszerszerűen</a:t>
            </a:r>
            <a:r>
              <a:rPr lang="hu-HU" sz="4600" b="1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. </a:t>
            </a:r>
            <a:endParaRPr lang="hu-HU" sz="4600" b="0" dirty="0">
              <a:solidFill>
                <a:schemeClr val="bg2">
                  <a:lumMod val="50000"/>
                </a:schemeClr>
              </a:solidFill>
              <a:effectLst/>
            </a:endParaRPr>
          </a:p>
          <a:p>
            <a:pPr marL="0" indent="0">
              <a:buNone/>
            </a:pPr>
            <a:br>
              <a:rPr lang="hu-HU" sz="4600" dirty="0">
                <a:solidFill>
                  <a:schemeClr val="bg2">
                    <a:lumMod val="50000"/>
                  </a:schemeClr>
                </a:solidFill>
              </a:rPr>
            </a:br>
            <a:endParaRPr lang="hu-HU" sz="4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389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5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13501B5-D171-659A-8EA7-CA69E7995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909637"/>
            <a:ext cx="6852004" cy="1362073"/>
          </a:xfrm>
        </p:spPr>
        <p:txBody>
          <a:bodyPr>
            <a:normAutofit/>
          </a:bodyPr>
          <a:lstStyle/>
          <a:p>
            <a:pPr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200" b="1" i="0" u="none" strike="noStrike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Magyarország: </a:t>
            </a:r>
            <a:br>
              <a:rPr lang="hu-HU" sz="2200" b="1" i="0" u="none" strike="noStrike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hu-HU" sz="2200" i="0" u="none" strike="noStrike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átpolitizált médiarendszerrel rendelkező posztszocialista ország</a:t>
            </a:r>
            <a:br>
              <a:rPr lang="hu-HU" sz="2200" dirty="0"/>
            </a:br>
            <a:endParaRPr lang="hu-HU" sz="2200" dirty="0"/>
          </a:p>
        </p:txBody>
      </p:sp>
      <p:cxnSp>
        <p:nvCxnSpPr>
          <p:cNvPr id="32" name="Straight Connector 27">
            <a:extLst>
              <a:ext uri="{FF2B5EF4-FFF2-40B4-BE49-F238E27FC236}">
                <a16:creationId xmlns:a16="http://schemas.microsoft.com/office/drawing/2014/main" id="{7F1E95A2-E5F1-4C8A-92DC-CE369D193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22A9487-DEDF-5ACB-2655-0F6E59149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8" y="2276474"/>
            <a:ext cx="6804626" cy="355310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hu-HU" sz="1400" b="1" dirty="0">
                <a:latin typeface="Arial" panose="020B0604020202020204" pitchFamily="34" charset="0"/>
              </a:rPr>
              <a:t>JELLEMZŐK</a:t>
            </a:r>
            <a:r>
              <a:rPr lang="hu-HU" sz="1400" b="0" i="0" u="none" strike="noStrike" dirty="0">
                <a:effectLst/>
                <a:latin typeface="Arial" panose="020B0604020202020204" pitchFamily="34" charset="0"/>
              </a:rPr>
              <a:t>:</a:t>
            </a:r>
            <a:endParaRPr lang="hu-HU" sz="1400" dirty="0">
              <a:latin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hu-HU" sz="1400" b="0" i="0" u="none" strike="noStrike" dirty="0">
              <a:effectLst/>
              <a:latin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hu-HU" sz="1400" b="0" i="0" u="none" strike="noStrike" dirty="0">
                <a:effectLst/>
                <a:latin typeface="Arial" panose="020B0604020202020204" pitchFamily="34" charset="0"/>
              </a:rPr>
              <a:t>gyenge és labilis demokrácia,</a:t>
            </a:r>
          </a:p>
          <a:p>
            <a:pPr lvl="1">
              <a:lnSpc>
                <a:spcPct val="110000"/>
              </a:lnSpc>
            </a:pPr>
            <a:r>
              <a:rPr lang="hu-HU" sz="1400" b="0" i="0" u="none" strike="noStrike" dirty="0">
                <a:effectLst/>
                <a:latin typeface="Arial" panose="020B0604020202020204" pitchFamily="34" charset="0"/>
              </a:rPr>
              <a:t>romló teljesítmény a sajtószabadság-rangsorokban, </a:t>
            </a:r>
          </a:p>
          <a:p>
            <a:pPr lvl="1">
              <a:lnSpc>
                <a:spcPct val="110000"/>
              </a:lnSpc>
            </a:pPr>
            <a:r>
              <a:rPr lang="hu-HU" sz="1400" b="0" i="0" u="none" strike="noStrike" dirty="0">
                <a:effectLst/>
                <a:latin typeface="Arial" panose="020B0604020202020204" pitchFamily="34" charset="0"/>
              </a:rPr>
              <a:t>a pártpolitikai befolyással átitatott közéleti sajtó és hírmédia, </a:t>
            </a:r>
          </a:p>
          <a:p>
            <a:pPr lvl="1">
              <a:lnSpc>
                <a:spcPct val="110000"/>
              </a:lnSpc>
            </a:pPr>
            <a:r>
              <a:rPr lang="hu-HU" sz="1400" b="0" i="0" u="none" strike="noStrike" dirty="0">
                <a:effectLst/>
                <a:latin typeface="Arial" panose="020B0604020202020204" pitchFamily="34" charset="0"/>
              </a:rPr>
              <a:t>a tulajdonosi összefonódások és függőségek a politikai pártoktól.</a:t>
            </a:r>
          </a:p>
          <a:p>
            <a:pPr lvl="1">
              <a:lnSpc>
                <a:spcPct val="110000"/>
              </a:lnSpc>
            </a:pPr>
            <a:r>
              <a:rPr lang="hu-HU" sz="1400" b="0" i="0" u="none" strike="noStrike" dirty="0">
                <a:effectLst/>
                <a:latin typeface="Arial" panose="020B0604020202020204" pitchFamily="34" charset="0"/>
              </a:rPr>
              <a:t>Oroszországhoz hasonló centralizált politikai hatalom, </a:t>
            </a:r>
          </a:p>
          <a:p>
            <a:pPr lvl="1">
              <a:lnSpc>
                <a:spcPct val="110000"/>
              </a:lnSpc>
            </a:pPr>
            <a:r>
              <a:rPr lang="hu-HU" sz="1400" b="0" i="0" u="none" strike="noStrike" dirty="0">
                <a:effectLst/>
                <a:latin typeface="Arial" panose="020B0604020202020204" pitchFamily="34" charset="0"/>
              </a:rPr>
              <a:t>a verseny látszólagossága, </a:t>
            </a:r>
          </a:p>
          <a:p>
            <a:pPr lvl="1">
              <a:lnSpc>
                <a:spcPct val="110000"/>
              </a:lnSpc>
            </a:pPr>
            <a:r>
              <a:rPr lang="hu-HU" sz="1400" b="0" i="0" u="none" strike="noStrike" dirty="0">
                <a:effectLst/>
                <a:latin typeface="Arial" panose="020B0604020202020204" pitchFamily="34" charset="0"/>
              </a:rPr>
              <a:t>a független online média egyre csökkenő  jelenléte.</a:t>
            </a:r>
            <a:endParaRPr lang="hu-HU" sz="1400" b="0" dirty="0">
              <a:effectLst/>
            </a:endParaRPr>
          </a:p>
          <a:p>
            <a:pPr marL="0" indent="0">
              <a:lnSpc>
                <a:spcPct val="110000"/>
              </a:lnSpc>
              <a:buNone/>
            </a:pPr>
            <a:br>
              <a:rPr lang="hu-HU" sz="1400" dirty="0"/>
            </a:br>
            <a:endParaRPr lang="hu-HU" sz="1400" dirty="0"/>
          </a:p>
        </p:txBody>
      </p:sp>
      <p:pic>
        <p:nvPicPr>
          <p:cNvPr id="8" name="Kép 7" descr="A képen térkép látható&#10;&#10;Automatikusan generált leírás">
            <a:extLst>
              <a:ext uri="{FF2B5EF4-FFF2-40B4-BE49-F238E27FC236}">
                <a16:creationId xmlns:a16="http://schemas.microsoft.com/office/drawing/2014/main" id="{E6E8F58E-5B48-DFD6-C7C4-AEE8FE67D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15300" y="2421444"/>
            <a:ext cx="3276600" cy="2015108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FCF674C-D208-4497-A189-02E8503DA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869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75D4812-39D5-344D-3920-D2A988F62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317" y="669848"/>
            <a:ext cx="10561583" cy="875173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400" b="1" i="0" u="none" strike="noStrike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</a:rPr>
              <a:t>2017</a:t>
            </a:r>
            <a:br>
              <a:rPr lang="hu-HU" sz="4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3DDEC27-C7F0-9636-0DBF-0AC6FD0B3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683" y="1618593"/>
            <a:ext cx="10698217" cy="4310621"/>
          </a:xfrm>
        </p:spPr>
        <p:txBody>
          <a:bodyPr>
            <a:normAutofit/>
          </a:bodyPr>
          <a:lstStyle/>
          <a:p>
            <a:r>
              <a:rPr lang="hu-H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az összes médium kb. 59 százaléka kormánypárti, </a:t>
            </a:r>
          </a:p>
          <a:p>
            <a:r>
              <a:rPr lang="hu-H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 százaléka semleges, </a:t>
            </a:r>
          </a:p>
          <a:p>
            <a:r>
              <a:rPr lang="hu-H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21 százaléka ellenzéki, </a:t>
            </a:r>
          </a:p>
          <a:p>
            <a:r>
              <a:rPr lang="hu-H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hetilapok 90,5 százaléka és a megyei napilapok 100 százaléka volt kormánypárti, </a:t>
            </a:r>
          </a:p>
          <a:p>
            <a:r>
              <a:rPr lang="hu-HU" sz="1800" b="1" dirty="0">
                <a:solidFill>
                  <a:srgbClr val="000000"/>
                </a:solidFill>
                <a:latin typeface="Arial" panose="020B0604020202020204" pitchFamily="34" charset="0"/>
              </a:rPr>
              <a:t>az </a:t>
            </a:r>
            <a:r>
              <a:rPr lang="hu-H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online híroldalak 50 százaléka kormánypárti</a:t>
            </a:r>
          </a:p>
          <a:p>
            <a:r>
              <a:rPr lang="hu-H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az esti tévéhíradók piacának 55 százaléka kormánypárti</a:t>
            </a:r>
          </a:p>
          <a:p>
            <a:pPr marL="0" indent="0" algn="ctr">
              <a:buNone/>
            </a:pPr>
            <a:r>
              <a:rPr lang="hu-HU" sz="2600" b="1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A szocialista-kommunista pártállami sajtó 1989-es megszűnése óta nem volt példa ilyen méretű, egy kézben koncentrálódó médiabirodalomra.</a:t>
            </a:r>
            <a:endParaRPr lang="hu-HU" sz="2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593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578EB459-3385-4BF6-A9E1-154CBA251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218CB7B-20DE-F339-052B-277CFD248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252" y="957998"/>
            <a:ext cx="7101496" cy="568633"/>
          </a:xfrm>
        </p:spPr>
        <p:txBody>
          <a:bodyPr>
            <a:normAutofit fontScale="90000"/>
          </a:bodyPr>
          <a:lstStyle/>
          <a:p>
            <a:pPr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200" b="1" i="0" u="none" strike="noStrike" dirty="0">
                <a:effectLst/>
                <a:latin typeface="Arial" panose="020B0604020202020204" pitchFamily="34" charset="0"/>
              </a:rPr>
              <a:t>TV-Híradók - mint hal a szatyorban...</a:t>
            </a:r>
            <a:br>
              <a:rPr lang="hu-HU" sz="2200" b="0" dirty="0">
                <a:effectLst/>
              </a:rPr>
            </a:br>
            <a:br>
              <a:rPr lang="hu-HU" sz="2200" dirty="0"/>
            </a:br>
            <a:endParaRPr lang="hu-HU" sz="2200" dirty="0"/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B37A8173-5995-449D-8387-03E42038B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E6A9A29-D47A-6EA9-B720-D0ED89E13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7" y="1974717"/>
            <a:ext cx="5963360" cy="4328803"/>
          </a:xfrm>
        </p:spPr>
        <p:txBody>
          <a:bodyPr>
            <a:normAutofit/>
          </a:bodyPr>
          <a:lstStyle/>
          <a:p>
            <a:pPr marL="0" indent="0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400" i="0" u="none" strike="noStrike" dirty="0">
                <a:effectLst/>
                <a:latin typeface="Arial" panose="020B0604020202020204" pitchFamily="34" charset="0"/>
              </a:rPr>
              <a:t>Az M1, a </a:t>
            </a:r>
            <a:r>
              <a:rPr lang="hu-HU" sz="1400" i="0" u="none" strike="noStrike" dirty="0" err="1">
                <a:effectLst/>
                <a:latin typeface="Arial" panose="020B0604020202020204" pitchFamily="34" charset="0"/>
              </a:rPr>
              <a:t>HírTv</a:t>
            </a:r>
            <a:r>
              <a:rPr lang="hu-HU" sz="1400" dirty="0">
                <a:latin typeface="Arial" panose="020B0604020202020204" pitchFamily="34" charset="0"/>
              </a:rPr>
              <a:t> és </a:t>
            </a:r>
            <a:r>
              <a:rPr lang="hu-HU" sz="1400" i="0" u="none" strike="noStrike" dirty="0">
                <a:effectLst/>
                <a:latin typeface="Arial" panose="020B0604020202020204" pitchFamily="34" charset="0"/>
              </a:rPr>
              <a:t>a TV2 híradóit figyeltük, elemeztük, </a:t>
            </a:r>
            <a:r>
              <a:rPr lang="hu-HU" sz="1400" dirty="0"/>
              <a:t>a</a:t>
            </a:r>
            <a:r>
              <a:rPr lang="hu-HU" sz="1400" i="0" u="none" strike="noStrike" dirty="0">
                <a:effectLst/>
                <a:latin typeface="Arial" panose="020B0604020202020204" pitchFamily="34" charset="0"/>
              </a:rPr>
              <a:t> propaganda sormintája nagyon hamar kirajzolódott: </a:t>
            </a:r>
          </a:p>
          <a:p>
            <a:pPr marL="0" indent="0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hu-HU" sz="1400" b="1" i="0" u="none" strike="noStrike" dirty="0">
              <a:effectLst/>
              <a:latin typeface="Arial" panose="020B0604020202020204" pitchFamily="34" charset="0"/>
            </a:endParaRPr>
          </a:p>
          <a:p>
            <a:pPr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400" b="0" i="0" u="none" strike="noStrike" dirty="0">
                <a:effectLst/>
                <a:latin typeface="Arial" panose="020B0604020202020204" pitchFamily="34" charset="0"/>
              </a:rPr>
              <a:t>Brüsszel,  </a:t>
            </a:r>
          </a:p>
          <a:p>
            <a:pPr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400" b="0" i="0" u="none" strike="noStrike" dirty="0" err="1">
                <a:effectLst/>
                <a:latin typeface="Arial" panose="020B0604020202020204" pitchFamily="34" charset="0"/>
              </a:rPr>
              <a:t>békepártiság</a:t>
            </a:r>
            <a:r>
              <a:rPr lang="hu-HU" sz="1400" b="0" i="0" u="none" strike="noStrike" dirty="0">
                <a:effectLst/>
                <a:latin typeface="Arial" panose="020B0604020202020204" pitchFamily="34" charset="0"/>
              </a:rPr>
              <a:t>, </a:t>
            </a:r>
          </a:p>
          <a:p>
            <a:pPr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400" b="0" i="0" u="none" strike="noStrike" dirty="0">
                <a:effectLst/>
                <a:latin typeface="Arial" panose="020B0604020202020204" pitchFamily="34" charset="0"/>
              </a:rPr>
              <a:t>migránsáradat, </a:t>
            </a:r>
          </a:p>
          <a:p>
            <a:pPr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400" b="0" i="0" u="none" strike="noStrike" dirty="0">
                <a:effectLst/>
                <a:latin typeface="Arial" panose="020B0604020202020204" pitchFamily="34" charset="0"/>
              </a:rPr>
              <a:t>dollárbaloldal, </a:t>
            </a:r>
          </a:p>
          <a:p>
            <a:pPr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400" dirty="0">
                <a:latin typeface="Arial" panose="020B0604020202020204" pitchFamily="34" charset="0"/>
              </a:rPr>
              <a:t>h</a:t>
            </a:r>
            <a:r>
              <a:rPr lang="hu-HU" sz="1400" b="0" i="0" u="none" strike="noStrike" dirty="0">
                <a:effectLst/>
                <a:latin typeface="Arial" panose="020B0604020202020204" pitchFamily="34" charset="0"/>
              </a:rPr>
              <a:t>áborúpárti baloldal</a:t>
            </a:r>
          </a:p>
          <a:p>
            <a:pPr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400" b="0" i="0" u="none" strike="noStrike" dirty="0">
                <a:effectLst/>
                <a:latin typeface="Arial" panose="020B0604020202020204" pitchFamily="34" charset="0"/>
              </a:rPr>
              <a:t>Alexander Soros, </a:t>
            </a:r>
          </a:p>
          <a:p>
            <a:pPr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400" b="0" i="0" u="none" strike="noStrike" dirty="0">
                <a:effectLst/>
                <a:latin typeface="Arial" panose="020B0604020202020204" pitchFamily="34" charset="0"/>
              </a:rPr>
              <a:t>elhibázott brüsszeli/nyugati szankciók, </a:t>
            </a:r>
          </a:p>
          <a:p>
            <a:pPr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400" b="0" i="0" u="none" strike="noStrike" dirty="0">
                <a:effectLst/>
                <a:latin typeface="Arial" panose="020B0604020202020204" pitchFamily="34" charset="0"/>
              </a:rPr>
              <a:t>ukrán magyarellenesség, </a:t>
            </a:r>
          </a:p>
          <a:p>
            <a:pPr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400" b="0" i="0" u="none" strike="noStrike" dirty="0">
                <a:effectLst/>
                <a:latin typeface="Arial" panose="020B0604020202020204" pitchFamily="34" charset="0"/>
              </a:rPr>
              <a:t>háborúpárti NATO, </a:t>
            </a:r>
          </a:p>
          <a:p>
            <a:pPr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400" b="0" i="0" u="none" strike="noStrike" dirty="0">
                <a:effectLst/>
                <a:latin typeface="Arial" panose="020B0604020202020204" pitchFamily="34" charset="0"/>
              </a:rPr>
              <a:t>keleti és délszláv nyitás, ezek voltak a kulcsszavak.</a:t>
            </a:r>
            <a:br>
              <a:rPr lang="hu-HU" sz="1100" dirty="0"/>
            </a:br>
            <a:endParaRPr lang="hu-HU" sz="1100" dirty="0"/>
          </a:p>
        </p:txBody>
      </p:sp>
      <p:pic>
        <p:nvPicPr>
          <p:cNvPr id="1030" name="Picture 6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62736EC8-9E76-F6E3-A86F-5F74D279F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5100" y="2475843"/>
            <a:ext cx="2109607" cy="78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F1C9B4F-B178-7B6C-ECD9-82709F1BF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5100" y="3585088"/>
            <a:ext cx="2109607" cy="210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képen embléma látható&#10;&#10;Automatikusan generált leírás">
            <a:extLst>
              <a:ext uri="{FF2B5EF4-FFF2-40B4-BE49-F238E27FC236}">
                <a16:creationId xmlns:a16="http://schemas.microsoft.com/office/drawing/2014/main" id="{FC7BDFB2-FC9F-634D-E753-812773547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58730" y="1841068"/>
            <a:ext cx="2422060" cy="317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F807C003-86ED-40E4-BC07-74FB68F28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693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9E7EB45-1EED-1185-C6C1-108AD7457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800" b="1" dirty="0">
                <a:solidFill>
                  <a:schemeClr val="accent1">
                    <a:lumMod val="75000"/>
                  </a:schemeClr>
                </a:solidFill>
              </a:rPr>
              <a:t>FOKOZATOS PROPAGANDA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3EB8AAF-CF03-C30B-EB9C-98DEAFCE5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hu-HU" sz="24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"kormányhíradók" szerkesztésében a fokozatosság elve érvényesül, mégpedig tudatosan. </a:t>
            </a: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u-HU" sz="24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Az állami tv, az M1 Híradó még ”könnyedebbnek” tűnik. </a:t>
            </a: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u-HU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magántulajdonú Hír Tv már jóval keményebben tömi a fejekbe a propagandát. </a:t>
            </a: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hu-HU" b="0" dirty="0">
                <a:effectLst/>
              </a:rPr>
            </a:br>
            <a:r>
              <a:rPr lang="hu-HU" sz="2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legdurvább propaganda a „kereskedelmi”-</a:t>
            </a:r>
            <a:r>
              <a:rPr lang="hu-HU" sz="22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nek</a:t>
            </a:r>
            <a:r>
              <a:rPr lang="hu-HU" sz="2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mondott </a:t>
            </a: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TV2 Tények című műsora.</a:t>
            </a:r>
            <a:endParaRPr lang="hu-HU" sz="2200" b="0" dirty="0">
              <a:effectLst/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6B251493-F146-7E25-7E47-E657F89CF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10" y="3934627"/>
            <a:ext cx="139700" cy="26670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9483B56F-43E4-BB81-27BD-4EBB43743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150" y="4585284"/>
            <a:ext cx="1397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95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3DD553E-D82A-5A56-F700-F1853DA02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AZ ORSZÁG NAGY RÉSZE EL VAN VÁGVA A VILÁGTÓL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89116CD-7682-BD1B-8B01-C2EAB24A3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televíziós  hírfigyelés tanulsága: 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lakosság nagy részét, főleg a vidékit, szándékosan elvágták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a nagyvilág, 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Európa, 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az ország és közvetlen környezetének fontos problémáitól, trendjeitől.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hu-HU" sz="1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9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Ez a megállapítás a múlt szombaton ismét feketén-fehéren igazolódott, amikor az állami média és a kormánypárt által ellenőrzött média nem adott hírt arról, ami Oroszországban történt</a:t>
            </a:r>
            <a:r>
              <a:rPr lang="hu-HU" sz="19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9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egészen kora délutánig nem derült ki, hogy egy zsoldoshadsereg fellázadt, és a főváros elfoglalására indult, továbbá vezetője korrupt rendszernek nevezte Putyin rendszerét. </a:t>
            </a:r>
            <a:endParaRPr lang="hu-HU" sz="1900" b="0" dirty="0">
              <a:effectLst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62872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41E6918-E15D-B840-4015-9EDA4660D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78" y="3047999"/>
            <a:ext cx="3635132" cy="5043599"/>
          </a:xfrm>
        </p:spPr>
        <p:txBody>
          <a:bodyPr>
            <a:normAutofit/>
          </a:bodyPr>
          <a:lstStyle/>
          <a:p>
            <a:r>
              <a:rPr lang="hu-HU" b="1" dirty="0"/>
              <a:t>Még van OBJEKTIVITÁS</a:t>
            </a: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8E0104E4-99BC-494F-8342-F250828E5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868972" y="723901"/>
            <a:ext cx="15948" cy="54500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RTL.hu – Címlap">
            <a:extLst>
              <a:ext uri="{FF2B5EF4-FFF2-40B4-BE49-F238E27FC236}">
                <a16:creationId xmlns:a16="http://schemas.microsoft.com/office/drawing/2014/main" id="{0719CE30-9E67-9122-D89C-206F872F9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9617" y="723900"/>
            <a:ext cx="4420065" cy="232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ED9E5F7D-CC20-F98A-455A-68C609300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5895" y="2750009"/>
            <a:ext cx="6325130" cy="28197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0" i="0" u="sng" strike="noStrike" dirty="0">
                <a:effectLst/>
                <a:latin typeface="Arial" panose="020B0604020202020204" pitchFamily="34" charset="0"/>
              </a:rPr>
              <a:t>Ellenpont</a:t>
            </a:r>
            <a:r>
              <a:rPr lang="hu-HU" b="0" i="0" u="none" strike="noStrike" dirty="0">
                <a:effectLst/>
                <a:latin typeface="Arial" panose="020B0604020202020204" pitchFamily="34" charset="0"/>
              </a:rPr>
              <a:t>: az RTL Híradó  </a:t>
            </a:r>
          </a:p>
          <a:p>
            <a:pPr marL="0" indent="0" algn="just">
              <a:buNone/>
            </a:pPr>
            <a:r>
              <a:rPr lang="hu-HU" b="0" i="0" u="none" strike="noStrike" dirty="0">
                <a:effectLst/>
                <a:latin typeface="Arial" panose="020B0604020202020204" pitchFamily="34" charset="0"/>
              </a:rPr>
              <a:t>Valódi "kereskedelmi" adó, hiszen  cca. kétharmada a híreknek szintén gyilkosságról, balesetekről, tragédiákról szól, a maradék időben döntő többségében </a:t>
            </a:r>
            <a:r>
              <a:rPr lang="hu-HU" b="0" i="0" u="none" strike="noStrike" dirty="0" err="1">
                <a:effectLst/>
                <a:latin typeface="Arial" panose="020B0604020202020204" pitchFamily="34" charset="0"/>
              </a:rPr>
              <a:t>tényszerűen</a:t>
            </a:r>
            <a:r>
              <a:rPr lang="hu-HU" b="0" i="0" u="none" strike="noStrike" dirty="0">
                <a:effectLst/>
                <a:latin typeface="Arial" panose="020B0604020202020204" pitchFamily="34" charset="0"/>
              </a:rPr>
              <a:t>, az elektronikus újságírás írott, és íratlan szabályainak megfelelően számol be Magyarország és a világ dolgairól.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1490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DEB155F-674C-512A-F062-765726CFA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hu-HU" sz="36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Rádiók -  zárt rendszerben keringenek a hírek</a:t>
            </a:r>
            <a:br>
              <a:rPr lang="hu-HU" b="0" dirty="0">
                <a:effectLst/>
              </a:rPr>
            </a:b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D49B2A9-C9ED-E4B8-ADBA-E3DB33390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</a:t>
            </a:r>
            <a:r>
              <a:rPr lang="hu-HU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Kossuth Rádió </a:t>
            </a:r>
            <a:r>
              <a:rPr lang="hu-H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az elmúlt tíz év általános hallgatószám csökkenése mellett állja a versenyt, a fővárosban tavaly növelte a hallgatottságát, naponta elér nagyjából egymillió hallgatót. </a:t>
            </a: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harmadik </a:t>
            </a:r>
            <a:r>
              <a:rPr lang="hu-HU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leghallgatottabb</a:t>
            </a:r>
            <a:r>
              <a:rPr lang="hu-H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országos rádió a </a:t>
            </a:r>
            <a:r>
              <a:rPr lang="hu-HU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Retró</a:t>
            </a:r>
            <a:r>
              <a:rPr lang="hu-H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Rádió és a Rádió1 után.</a:t>
            </a: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hu-HU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Kossuth adó Krónikái sokszor tényleges hírek nélkül tényként közölnek kormánypárti véleményeket. </a:t>
            </a: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u-HU" sz="24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legdurvább egy korábbi eset, amikor egy fikciós film állítását közölték tényként, amely az ellenzék egyik vezetőjét járatta le. 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72423210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AnalogousFromDarkSeedLeftStep">
      <a:dk1>
        <a:srgbClr val="000000"/>
      </a:dk1>
      <a:lt1>
        <a:srgbClr val="FFFFFF"/>
      </a:lt1>
      <a:dk2>
        <a:srgbClr val="301B27"/>
      </a:dk2>
      <a:lt2>
        <a:srgbClr val="F0F3F3"/>
      </a:lt2>
      <a:accent1>
        <a:srgbClr val="C34D5F"/>
      </a:accent1>
      <a:accent2>
        <a:srgbClr val="B13B7F"/>
      </a:accent2>
      <a:accent3>
        <a:srgbClr val="C34DC2"/>
      </a:accent3>
      <a:accent4>
        <a:srgbClr val="813BB1"/>
      </a:accent4>
      <a:accent5>
        <a:srgbClr val="614DC3"/>
      </a:accent5>
      <a:accent6>
        <a:srgbClr val="3B57B1"/>
      </a:accent6>
      <a:hlink>
        <a:srgbClr val="7C55C6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1404</Words>
  <Application>Microsoft Macintosh PowerPoint</Application>
  <PresentationFormat>Szélesvásznú</PresentationFormat>
  <Paragraphs>130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2" baseType="lpstr">
      <vt:lpstr>Arial</vt:lpstr>
      <vt:lpstr>Calisto MT</vt:lpstr>
      <vt:lpstr>Cochocib Script Latin Pro</vt:lpstr>
      <vt:lpstr>Univers Condensed</vt:lpstr>
      <vt:lpstr>ChronicleVTI</vt:lpstr>
      <vt:lpstr>Őrült beszéd,  de van benne rendszer,  és módszer!</vt:lpstr>
      <vt:lpstr>POLONIUS: “Though this be madness, yet there is method in ‘t.”  POLONIUS:  “Őrült beszéd, őrült beszéd: de van benne rendszer.” (W. Shakespeare: Hamlet)   </vt:lpstr>
      <vt:lpstr>Magyarország:  átpolitizált médiarendszerrel rendelkező posztszocialista ország </vt:lpstr>
      <vt:lpstr>2017 </vt:lpstr>
      <vt:lpstr>TV-Híradók - mint hal a szatyorban...  </vt:lpstr>
      <vt:lpstr>FOKOZATOS PROPAGANDA</vt:lpstr>
      <vt:lpstr>AZ ORSZÁG NAGY RÉSZE EL VAN VÁGVA A VILÁGTÓL</vt:lpstr>
      <vt:lpstr>Még van OBJEKTIVITÁS</vt:lpstr>
      <vt:lpstr>Rádiók -  zárt rendszerben keringenek a hírek  </vt:lpstr>
      <vt:lpstr>ZÁRT RENDSZER, a MÓDSZER AZ EGYMÁST ERŐSÍTŐ FORRÁSOK HASZNÁLATA</vt:lpstr>
      <vt:lpstr>MÉDiANÉGYSZÖG – EGY ZÁRT RENDSZER</vt:lpstr>
      <vt:lpstr>RETRO és  INFORÁDIÓ</vt:lpstr>
      <vt:lpstr>MTI - hírek:   nyomokban objektivitást tartalmaznak  </vt:lpstr>
      <vt:lpstr>Megyei lapok – A tiszta propaganda </vt:lpstr>
      <vt:lpstr>A világ (ONLINE) buborékokban létezik</vt:lpstr>
      <vt:lpstr>ÖSSZEGZÉS</vt:lpstr>
      <vt:lpstr> Őrült beszéd, Őrült beszéd,  de Volt benne rendszer!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Őrült beszéd, de van benne rendszer, és módszer!</dc:title>
  <dc:creator>Laszlojo@sulid.hu</dc:creator>
  <cp:lastModifiedBy>Laszlojo@sulid.hu</cp:lastModifiedBy>
  <cp:revision>5</cp:revision>
  <dcterms:created xsi:type="dcterms:W3CDTF">2023-06-27T13:16:07Z</dcterms:created>
  <dcterms:modified xsi:type="dcterms:W3CDTF">2023-06-27T19:19:41Z</dcterms:modified>
</cp:coreProperties>
</file>