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74" r:id="rId19"/>
    <p:sldId id="277" r:id="rId20"/>
    <p:sldId id="276" r:id="rId21"/>
    <p:sldId id="275" r:id="rId22"/>
    <p:sldId id="278" r:id="rId23"/>
    <p:sldId id="279" r:id="rId24"/>
    <p:sldId id="271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DDB7D-4B69-4DAF-8A59-DFE61112865A}" type="datetimeFigureOut">
              <a:rPr lang="hu-HU" smtClean="0"/>
              <a:t>2023.06.26.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56E80-B35C-412E-AB00-016B2E7EF8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038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6E80-B35C-412E-AB00-016B2E7EF81F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140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6E80-B35C-412E-AB00-016B2E7EF81F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736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6E80-B35C-412E-AB00-016B2E7EF81F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91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04571E8-5771-45CC-8B78-D82170A92DEA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06CC-DE9F-4FB0-9DE4-8A43F47E1B53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4FDE-2BEC-45B5-82AD-F8CDAFC23539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E57A-81C9-4298-9EB9-42C55EBBCDEC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A3DC-8B0E-4C5D-B60F-67C04EF51FFA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5F89-C28B-47B5-BBB2-80DD67DEBE45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D9D-DF01-4EE5-AE6A-2FB552D05D82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810-F7D5-436A-9A64-7BAFDB3DD7F4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A5A0-519E-45AE-8FB6-6D9B814F79D5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87FF-5DCE-41ED-9586-F42C98F43F6A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AF57-5904-44F6-B802-5EBF9A0CC3A0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F854-1D93-4845-9237-BB9DC1596A99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9A44-5EF2-4D59-B0D4-CC58E33A073D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7702-3CED-4FB6-9B2A-48B80C506D4F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1FB4-33C3-4876-83AE-4203DA251785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A7B69-29B5-467E-BFA4-314517971A9A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DE3B-7F6A-41E2-966D-A0FE2F78DEBE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0854B-FBE2-463E-A69F-2A82DCC3A86A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google.com/mail/u/0/?ogbl#search/g%C3%A1l/FMfcgzGsnBXdZmfMWWwsTrfBNKLSGWxJ?projector=1&amp;messagePartId=0.1" TargetMode="External"/><Relationship Id="rId2" Type="http://schemas.openxmlformats.org/officeDocument/2006/relationships/hyperlink" Target="file:///C:\Users\Feri\Downloads\2023-05-03%20EMMA-ENPA%20position%20on%20EMF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mission/presscorner/detail/hu/qanda_22_55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 </a:t>
            </a:r>
            <a:r>
              <a:rPr lang="hu-HU" b="1" dirty="0"/>
              <a:t>Az uniós médiatörvény várható hatása a magyar sajtóra</a:t>
            </a:r>
            <a:r>
              <a:rPr lang="hu-HU" dirty="0"/>
              <a:t> 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 smtClean="0"/>
          </a:p>
          <a:p>
            <a:pPr algn="ctr"/>
            <a:r>
              <a:rPr lang="hu-HU" sz="3500" dirty="0" smtClean="0">
                <a:solidFill>
                  <a:schemeClr val="bg1"/>
                </a:solidFill>
              </a:rPr>
              <a:t>Vicsek Ferenc</a:t>
            </a:r>
          </a:p>
          <a:p>
            <a:pPr algn="ctr"/>
            <a:r>
              <a:rPr lang="hu-HU" dirty="0" smtClean="0"/>
              <a:t>Alelnök</a:t>
            </a:r>
          </a:p>
          <a:p>
            <a:pPr algn="ctr"/>
            <a:r>
              <a:rPr lang="hu-HU" dirty="0" err="1" smtClean="0"/>
              <a:t>Múosz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01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54909"/>
          </a:xfrm>
        </p:spPr>
        <p:txBody>
          <a:bodyPr/>
          <a:lstStyle/>
          <a:p>
            <a:r>
              <a:rPr lang="hu-HU" dirty="0"/>
              <a:t>Mit mond AZ EU </a:t>
            </a:r>
            <a:r>
              <a:rPr lang="hu-HU" dirty="0" smtClean="0">
                <a:solidFill>
                  <a:srgbClr val="FF0000"/>
                </a:solidFill>
              </a:rPr>
              <a:t>tanácsa</a:t>
            </a:r>
            <a:r>
              <a:rPr lang="hu-HU" dirty="0" smtClean="0"/>
              <a:t>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54368" y="1914950"/>
            <a:ext cx="7924530" cy="354171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u-HU" dirty="0"/>
              <a:t>stabil finanszírozási forrással rendelkező, független közszolgálati média</a:t>
            </a:r>
          </a:p>
          <a:p>
            <a:pPr lvl="0"/>
            <a:r>
              <a:rPr lang="hu-HU" dirty="0"/>
              <a:t>a média tulajdonviszonyainak átláthatósága</a:t>
            </a:r>
          </a:p>
          <a:p>
            <a:pPr lvl="0"/>
            <a:r>
              <a:rPr lang="hu-HU" dirty="0"/>
              <a:t>a szerkesztői függetlenség védelme</a:t>
            </a:r>
          </a:p>
          <a:p>
            <a:pPr lvl="0"/>
            <a:r>
              <a:rPr lang="hu-HU" dirty="0"/>
              <a:t>a médiapluralizmust biztosító és a médiakoncentrációt megakadályozó biztosítékok</a:t>
            </a:r>
          </a:p>
          <a:p>
            <a:pPr lvl="0"/>
            <a:r>
              <a:rPr lang="hu-HU" dirty="0"/>
              <a:t>a Médiaszolgáltatásokat Felügyelő Európai Testület, a tömegtájékoztatás szabadságának új felügyelője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9FF6-1A2E-4EBD-B38C-DEB3A4336152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75384"/>
          </a:xfrm>
        </p:spPr>
        <p:txBody>
          <a:bodyPr/>
          <a:lstStyle/>
          <a:p>
            <a:r>
              <a:rPr lang="hu-HU" dirty="0" smtClean="0"/>
              <a:t>dOnáth anna javaslata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393902"/>
            <a:ext cx="9905999" cy="43972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„</a:t>
            </a:r>
            <a:r>
              <a:rPr lang="hu-HU" b="1" dirty="0">
                <a:solidFill>
                  <a:srgbClr val="7030A0"/>
                </a:solidFill>
              </a:rPr>
              <a:t>Egyetlen médium se szerezhesse reklámbevételeinek több mint 20 százalékát állami szereplőktől </a:t>
            </a:r>
            <a:r>
              <a:rPr lang="hu-HU" b="1" dirty="0"/>
              <a:t>– ez az egyik legfontosabb javaslatom, amely bekerülhet a készülő, médiaszabadságról szóló európai jogszabályba. Egy ilyen korlátra az uniós médiaszabályozáson belül azért van szükség, mert </a:t>
            </a:r>
            <a:r>
              <a:rPr lang="hu-HU" b="1" dirty="0">
                <a:solidFill>
                  <a:srgbClr val="7030A0"/>
                </a:solidFill>
              </a:rPr>
              <a:t>Magyarországon a kormánypropagandát az állam közpénzből fizetett hirdetéseken keresztül tartja fenn.</a:t>
            </a:r>
            <a:r>
              <a:rPr lang="hu-HU" b="1" dirty="0"/>
              <a:t> Egyeseknél akár a reklámbevételeik 90 százalékát is elérhetik az állami, vagy államhoz közeli szereplők hirdetései. </a:t>
            </a:r>
            <a:r>
              <a:rPr lang="hu-HU" b="1" dirty="0">
                <a:solidFill>
                  <a:srgbClr val="7030A0"/>
                </a:solidFill>
              </a:rPr>
              <a:t>Lényegében a mi pénzünkből tartják fenn a saját propaganda-hálózatukat!</a:t>
            </a:r>
            <a:r>
              <a:rPr lang="hu-HU" b="1" dirty="0"/>
              <a:t> Nemcsak a pénzt vennénk el tőlük: a végső javaslatba az a módosítóm is bekerülhet, hogy politikusok ne lehessenek tényleges tulajdonosai médiacégeknek. Emellett </a:t>
            </a:r>
            <a:r>
              <a:rPr lang="hu-HU" b="1" dirty="0">
                <a:solidFill>
                  <a:srgbClr val="7030A0"/>
                </a:solidFill>
              </a:rPr>
              <a:t>teljes átláthatóságot követelnénk meg az egész uniós médiapiacon, ezzel is csökkentve az aktív politikusok befolyását és azt átláthatatlan médiatulajdonlást.”</a:t>
            </a:r>
            <a:endParaRPr lang="hu-HU" dirty="0">
              <a:solidFill>
                <a:srgbClr val="7030A0"/>
              </a:solidFill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9441-956B-490E-BB19-434C92C93D90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9989"/>
          </a:xfrm>
        </p:spPr>
        <p:txBody>
          <a:bodyPr/>
          <a:lstStyle/>
          <a:p>
            <a:r>
              <a:rPr lang="hu-HU" dirty="0" smtClean="0"/>
              <a:t>Tiltakozások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516566"/>
            <a:ext cx="9905999" cy="427463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u-HU" b="1" dirty="0" smtClean="0"/>
              <a:t>European </a:t>
            </a:r>
            <a:r>
              <a:rPr lang="hu-HU" b="1" dirty="0" err="1"/>
              <a:t>Newspaper</a:t>
            </a:r>
            <a:r>
              <a:rPr lang="hu-HU" b="1" dirty="0"/>
              <a:t> </a:t>
            </a:r>
            <a:r>
              <a:rPr lang="hu-HU" b="1" dirty="0" err="1"/>
              <a:t>Publishers</a:t>
            </a:r>
            <a:r>
              <a:rPr lang="hu-HU" b="1" dirty="0"/>
              <a:t> </a:t>
            </a:r>
            <a:r>
              <a:rPr lang="hu-HU" b="1" dirty="0" err="1"/>
              <a:t>Association</a:t>
            </a:r>
            <a:r>
              <a:rPr lang="hu-HU" b="1" dirty="0"/>
              <a:t> (ENPA) és a European </a:t>
            </a:r>
            <a:r>
              <a:rPr lang="hu-HU" b="1" dirty="0" err="1"/>
              <a:t>Magazine</a:t>
            </a:r>
            <a:r>
              <a:rPr lang="hu-HU" b="1" dirty="0"/>
              <a:t> Media </a:t>
            </a:r>
            <a:r>
              <a:rPr lang="hu-HU" b="1" dirty="0" err="1"/>
              <a:t>Association</a:t>
            </a:r>
            <a:r>
              <a:rPr lang="hu-HU" b="1" dirty="0"/>
              <a:t> (EMMA)</a:t>
            </a:r>
            <a:r>
              <a:rPr lang="hu-HU" dirty="0"/>
              <a:t> állásfoglalása szerint </a:t>
            </a:r>
            <a:r>
              <a:rPr lang="hu-HU" b="1" dirty="0"/>
              <a:t>az Európai Bizottság javaslata aláássa a sajtószabadság alapelveit, és semmit sem vett figyelembe az európai lapkiadók fontos figyelmeztető felvetéseiből.</a:t>
            </a:r>
            <a:r>
              <a:rPr lang="hu-HU" dirty="0"/>
              <a:t> </a:t>
            </a:r>
            <a:endParaRPr lang="hu-HU" dirty="0" smtClean="0"/>
          </a:p>
          <a:p>
            <a:pPr lvl="1"/>
            <a:r>
              <a:rPr lang="hu-HU" dirty="0" smtClean="0"/>
              <a:t>Az </a:t>
            </a:r>
            <a:r>
              <a:rPr lang="hu-HU" dirty="0"/>
              <a:t>állásfoglalás pikantériája, hogy ugyanazon a napon, 2022 szeptember 16-án jelent meg, mint az Európai Bizottság Javaslata. </a:t>
            </a:r>
          </a:p>
          <a:p>
            <a:pPr lvl="0"/>
            <a:r>
              <a:rPr lang="hu-HU" dirty="0"/>
              <a:t> A </a:t>
            </a:r>
            <a:r>
              <a:rPr lang="hu-HU" b="1" dirty="0" err="1"/>
              <a:t>Newsmedia</a:t>
            </a:r>
            <a:r>
              <a:rPr lang="hu-HU" b="1" dirty="0"/>
              <a:t> Europe (NME)</a:t>
            </a:r>
            <a:r>
              <a:rPr lang="hu-HU" dirty="0"/>
              <a:t> szervezet szintén erős fenntartásokat fogalmazott meg a javaslattal szemben (2022. december), s határozottan elveti, hogy a lapkiadásra is kiterjesszék az uniós közös médiaszabályozást. A végkövetkeztetésüket idézve </a:t>
            </a:r>
            <a:endParaRPr lang="hu-HU" dirty="0" smtClean="0"/>
          </a:p>
          <a:p>
            <a:pPr lvl="0"/>
            <a:r>
              <a:rPr lang="hu-HU" dirty="0" smtClean="0"/>
              <a:t>„</a:t>
            </a:r>
            <a:r>
              <a:rPr lang="hu-HU" b="1" dirty="0"/>
              <a:t>A médiapolitika jelenleg tagállami hatáskörben van és ott is kell maradnia</a:t>
            </a:r>
            <a:r>
              <a:rPr lang="hu-HU" dirty="0"/>
              <a:t>”;</a:t>
            </a:r>
          </a:p>
          <a:p>
            <a:pPr lvl="0"/>
            <a:r>
              <a:rPr lang="hu-HU" dirty="0"/>
              <a:t>A </a:t>
            </a:r>
            <a:r>
              <a:rPr lang="hu-HU" b="1" dirty="0"/>
              <a:t>European </a:t>
            </a:r>
            <a:r>
              <a:rPr lang="hu-HU" b="1" dirty="0" err="1"/>
              <a:t>Publishers</a:t>
            </a:r>
            <a:r>
              <a:rPr lang="hu-HU" b="1" dirty="0"/>
              <a:t> </a:t>
            </a:r>
            <a:r>
              <a:rPr lang="hu-HU" b="1" dirty="0" err="1"/>
              <a:t>Council</a:t>
            </a:r>
            <a:r>
              <a:rPr lang="hu-HU" b="1" dirty="0"/>
              <a:t> (EPC)</a:t>
            </a:r>
            <a:r>
              <a:rPr lang="hu-HU" dirty="0"/>
              <a:t> állásfoglalása szimplán ellentmondásosnak minősíti a Bizottságnak az </a:t>
            </a:r>
            <a:r>
              <a:rPr lang="hu-HU" dirty="0" err="1"/>
              <a:t>EMFA-ban</a:t>
            </a:r>
            <a:r>
              <a:rPr lang="hu-HU" dirty="0"/>
              <a:t> kifejtett javaslatait (2023. február 15.) Amint megfogalmazzák, idézem: </a:t>
            </a:r>
            <a:endParaRPr lang="hu-HU" dirty="0" smtClean="0"/>
          </a:p>
          <a:p>
            <a:pPr lvl="0"/>
            <a:r>
              <a:rPr lang="hu-HU" dirty="0" smtClean="0"/>
              <a:t>„</a:t>
            </a:r>
            <a:r>
              <a:rPr lang="hu-HU" b="1" dirty="0"/>
              <a:t>Nem kételkedünk azokban a nemes célokban, amelyek alapján az Európai Bizottság gondozza, viszi előre a javaslatot. Mégis az a helyzet, hogy az EMFA … aláássa azokat a szabadságokat, amelyeket a Bizottság éppen megerősíteni szándékozik vele</a:t>
            </a:r>
            <a:r>
              <a:rPr lang="hu-HU" dirty="0"/>
              <a:t>.” </a:t>
            </a:r>
            <a:endParaRPr lang="hu-HU" dirty="0" smtClean="0"/>
          </a:p>
          <a:p>
            <a:pPr lvl="0"/>
            <a:endParaRPr lang="hu-HU" dirty="0" smtClean="0"/>
          </a:p>
          <a:p>
            <a:pPr lvl="2"/>
            <a:r>
              <a:rPr lang="hu-HU" dirty="0" smtClean="0"/>
              <a:t>Gálik Mihály előadása nyomán 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33B-924B-410B-858C-C19AD0753F5E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08477"/>
          </a:xfrm>
        </p:spPr>
        <p:txBody>
          <a:bodyPr/>
          <a:lstStyle/>
          <a:p>
            <a:r>
              <a:rPr lang="hu-HU" dirty="0" smtClean="0"/>
              <a:t>tiltakozások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421B-6A92-4DDC-B521-78043ACA1C7F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780586" y="2527609"/>
            <a:ext cx="10032650" cy="25870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European Magazin Media </a:t>
            </a:r>
            <a:r>
              <a:rPr lang="hu-HU" dirty="0" err="1" smtClean="0"/>
              <a:t>Association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and European </a:t>
            </a:r>
            <a:r>
              <a:rPr lang="hu-HU" dirty="0" err="1" smtClean="0"/>
              <a:t>Newspaper</a:t>
            </a:r>
            <a:r>
              <a:rPr lang="hu-HU" dirty="0" smtClean="0"/>
              <a:t> </a:t>
            </a:r>
            <a:r>
              <a:rPr lang="hu-HU" dirty="0" err="1" smtClean="0"/>
              <a:t>Publishers</a:t>
            </a:r>
            <a:r>
              <a:rPr lang="hu-HU" dirty="0" smtClean="0"/>
              <a:t> </a:t>
            </a:r>
            <a:r>
              <a:rPr lang="hu-HU" dirty="0" err="1" smtClean="0"/>
              <a:t>Assosciation</a:t>
            </a:r>
            <a:r>
              <a:rPr lang="hu-HU" dirty="0" smtClean="0"/>
              <a:t> </a:t>
            </a:r>
          </a:p>
          <a:p>
            <a:r>
              <a:rPr lang="hu-HU" dirty="0" err="1" smtClean="0">
                <a:hlinkClick r:id="rId2" action="ppaction://hlinkfile"/>
              </a:rPr>
              <a:t>Lakiadók</a:t>
            </a:r>
            <a:r>
              <a:rPr lang="hu-HU" dirty="0" smtClean="0">
                <a:hlinkClick r:id="rId2" action="ppaction://hlinkfile"/>
              </a:rPr>
              <a:t> tiltakozásai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11" name="Tartalom helye 2"/>
          <p:cNvSpPr txBox="1">
            <a:spLocks/>
          </p:cNvSpPr>
          <p:nvPr/>
        </p:nvSpPr>
        <p:spPr>
          <a:xfrm>
            <a:off x="780585" y="1851102"/>
            <a:ext cx="7673387" cy="394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hlinkClick r:id="rId3"/>
              </a:rPr>
              <a:t>Európai Regionális for Audiovisonal Media Services</a:t>
            </a:r>
            <a:endParaRPr lang="hu-HU" dirty="0"/>
          </a:p>
        </p:txBody>
      </p:sp>
      <p:pic>
        <p:nvPicPr>
          <p:cNvPr id="13" name="Picture 2" descr="Megjelent az ERGA jelentése a félretájékoztatási gyakorlati kódex  végrehajtásáról • Nemzeti Média- és Hírközlési Hatósá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045" y="1379478"/>
            <a:ext cx="3131365" cy="1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8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41931"/>
          </a:xfrm>
        </p:spPr>
        <p:txBody>
          <a:bodyPr/>
          <a:lstStyle/>
          <a:p>
            <a:r>
              <a:rPr lang="hu-HU" dirty="0" smtClean="0"/>
              <a:t>Tiltakozások - </a:t>
            </a:r>
            <a:r>
              <a:rPr lang="hu-HU" dirty="0" err="1" smtClean="0"/>
              <a:t>nmhh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550020"/>
            <a:ext cx="9905999" cy="4241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Nemzeti </a:t>
            </a:r>
            <a:r>
              <a:rPr lang="hu-HU" dirty="0"/>
              <a:t>Média és Hírközlési </a:t>
            </a:r>
            <a:r>
              <a:rPr lang="hu-HU" dirty="0" smtClean="0"/>
              <a:t>Hatóság: „</a:t>
            </a:r>
            <a:r>
              <a:rPr lang="hu-HU" b="1" i="1" dirty="0">
                <a:solidFill>
                  <a:srgbClr val="7030A0"/>
                </a:solidFill>
              </a:rPr>
              <a:t>aggályait fejezte ki, mert meglátása szerint – többek között a piacra lépési mechanizmusok, a közszolgálati média működése és az állami hirdetések esetében – kérdéses és vitatható a tervezett szabályozás jogalapja, kerete és terjedelme. A médiaszabályozásban az uniós jogalkotási hatáskör nem bővíthető korlátlanul, nem terjeszthető ki a teljes médiarendszerre, mert ez kizárólagos tagállami hatásköröket sérthet</a:t>
            </a:r>
            <a:r>
              <a:rPr lang="hu-HU" i="1" dirty="0"/>
              <a:t>.”</a:t>
            </a:r>
            <a:r>
              <a:rPr lang="hu-HU" dirty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Gálik Mihály: Legjobb </a:t>
            </a:r>
            <a:r>
              <a:rPr lang="hu-HU" dirty="0"/>
              <a:t>tudomásom szerint az </a:t>
            </a:r>
            <a:r>
              <a:rPr lang="hu-HU" dirty="0" err="1"/>
              <a:t>NMHH-n</a:t>
            </a:r>
            <a:r>
              <a:rPr lang="hu-HU" dirty="0"/>
              <a:t> kívül más magyar érintett nem vett részt a nyilvános konzultáció első </a:t>
            </a:r>
            <a:r>
              <a:rPr lang="hu-HU" dirty="0" smtClean="0"/>
              <a:t>szakaszában. 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30C4-2E48-4BDE-A5A3-87ABA47882B2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19628"/>
          </a:xfrm>
        </p:spPr>
        <p:txBody>
          <a:bodyPr/>
          <a:lstStyle/>
          <a:p>
            <a:r>
              <a:rPr lang="hu-HU" dirty="0" smtClean="0"/>
              <a:t>Aggályok – polyák Gábor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527717"/>
            <a:ext cx="9905999" cy="4263484"/>
          </a:xfrm>
        </p:spPr>
        <p:txBody>
          <a:bodyPr>
            <a:normAutofit lnSpcReduction="10000"/>
          </a:bodyPr>
          <a:lstStyle/>
          <a:p>
            <a:r>
              <a:rPr lang="hu-HU" b="1" dirty="0"/>
              <a:t>a 7-es cikkelyes eljáráshoz kapcsolódó EP jelentés ismét megállapította a </a:t>
            </a:r>
            <a:r>
              <a:rPr lang="hu-HU" b="1" dirty="0">
                <a:solidFill>
                  <a:srgbClr val="FF0000"/>
                </a:solidFill>
              </a:rPr>
              <a:t>médiaszabadság súlyos sérelmét</a:t>
            </a:r>
            <a:r>
              <a:rPr lang="hu-HU" b="1" dirty="0"/>
              <a:t>, a valódi szankcióhoz vezető kondicionalitási eljárás és Alapjogi Chartával kapcsolatos feljogosító feltételek vizsgálata egyáltalán </a:t>
            </a:r>
            <a:r>
              <a:rPr lang="hu-HU" b="1" dirty="0">
                <a:solidFill>
                  <a:srgbClr val="FF0000"/>
                </a:solidFill>
              </a:rPr>
              <a:t>nem foglalkozott a médiahelyzettel</a:t>
            </a:r>
            <a:r>
              <a:rPr lang="hu-HU" dirty="0"/>
              <a:t>. </a:t>
            </a:r>
          </a:p>
          <a:p>
            <a:r>
              <a:rPr lang="hu-HU" b="1" dirty="0"/>
              <a:t>Az EU támogatások kifizetésének feltételeként ezen eljárásokban megfogalmazott </a:t>
            </a:r>
            <a:r>
              <a:rPr lang="hu-HU" b="1" dirty="0">
                <a:solidFill>
                  <a:srgbClr val="FF0000"/>
                </a:solidFill>
              </a:rPr>
              <a:t>27 mérföldkő egyike sem érinti a média helyzetét</a:t>
            </a:r>
            <a:r>
              <a:rPr lang="hu-HU" b="1" dirty="0"/>
              <a:t>.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/>
              <a:t>Az EMFA </a:t>
            </a:r>
            <a:r>
              <a:rPr lang="hu-HU" b="1" dirty="0"/>
              <a:t>minden </a:t>
            </a:r>
            <a:r>
              <a:rPr lang="hu-HU" b="1" dirty="0">
                <a:solidFill>
                  <a:srgbClr val="FF0000"/>
                </a:solidFill>
              </a:rPr>
              <a:t>korábbinál mélyebben avatkozik bele a médiaszabályozásba</a:t>
            </a:r>
            <a:r>
              <a:rPr lang="hu-HU" b="1" dirty="0"/>
              <a:t>, és annak olyan területeibe is, amelyek eddig szigorúan a tagállamok kompetenciájába tartoztak.</a:t>
            </a:r>
            <a:r>
              <a:rPr lang="hu-HU" dirty="0"/>
              <a:t>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A2F9-91F4-4229-AFB9-8CEE4EB597B6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08477"/>
          </a:xfrm>
        </p:spPr>
        <p:txBody>
          <a:bodyPr/>
          <a:lstStyle/>
          <a:p>
            <a:r>
              <a:rPr lang="hu-HU" dirty="0"/>
              <a:t>Aggályok – polyák Gábor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438507"/>
            <a:ext cx="9905999" cy="4352694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Általános </a:t>
            </a:r>
            <a:r>
              <a:rPr lang="hu-HU" dirty="0"/>
              <a:t>probléma </a:t>
            </a:r>
            <a:r>
              <a:rPr lang="hu-HU" b="1" dirty="0"/>
              <a:t>a </a:t>
            </a:r>
            <a:r>
              <a:rPr lang="hu-HU" b="1" dirty="0">
                <a:solidFill>
                  <a:srgbClr val="FF0000"/>
                </a:solidFill>
              </a:rPr>
              <a:t>rendeleti forma</a:t>
            </a:r>
            <a:r>
              <a:rPr lang="hu-HU" dirty="0"/>
              <a:t>. A rendelet közvetlenül </a:t>
            </a:r>
            <a:r>
              <a:rPr lang="hu-HU" dirty="0" err="1"/>
              <a:t>hatályosul</a:t>
            </a:r>
            <a:r>
              <a:rPr lang="hu-HU" dirty="0"/>
              <a:t>, </a:t>
            </a:r>
            <a:r>
              <a:rPr lang="hu-HU" b="1" dirty="0"/>
              <a:t>nem igényel és nem is tesz lehetővé tagállami implementációt</a:t>
            </a:r>
            <a:r>
              <a:rPr lang="hu-HU" dirty="0"/>
              <a:t>. Az EMFA szabályai ugyanakkor nem túlnyomó többségükben nem elég konkrétak és </a:t>
            </a:r>
            <a:r>
              <a:rPr lang="hu-HU" dirty="0" smtClean="0"/>
              <a:t>részletesek </a:t>
            </a:r>
            <a:r>
              <a:rPr lang="hu-HU" dirty="0"/>
              <a:t>a közvetlen </a:t>
            </a:r>
            <a:r>
              <a:rPr lang="hu-HU" dirty="0" smtClean="0"/>
              <a:t>végrehajtáshoz</a:t>
            </a:r>
          </a:p>
          <a:p>
            <a:r>
              <a:rPr lang="hu-HU" b="1" dirty="0"/>
              <a:t>nem világos, hogy a Bizottság és a Bíróság </a:t>
            </a:r>
            <a:r>
              <a:rPr lang="hu-HU" b="1" dirty="0">
                <a:solidFill>
                  <a:srgbClr val="FF0000"/>
                </a:solidFill>
              </a:rPr>
              <a:t>milyen eszközökkel rendelkezik a rendeletből eredő tagállami jogalkotás kikényszerítésére </a:t>
            </a:r>
            <a:r>
              <a:rPr lang="hu-HU" b="1" dirty="0"/>
              <a:t>és ellenőrzésére.</a:t>
            </a:r>
            <a:endParaRPr lang="hu-HU" dirty="0"/>
          </a:p>
          <a:p>
            <a:r>
              <a:rPr lang="hu-HU" b="1" dirty="0"/>
              <a:t>Másfelől a tervezet szerint az EMFA </a:t>
            </a:r>
            <a:r>
              <a:rPr lang="hu-HU" b="1" dirty="0">
                <a:solidFill>
                  <a:srgbClr val="FF0000"/>
                </a:solidFill>
              </a:rPr>
              <a:t>végrehajtásáért a nemzeti szabályozó hatóságok felelősek.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b="1" dirty="0"/>
              <a:t>Az sokkal inkább részletes jogalkotási feladat, hogy világosan meg legyen határozva minden olyan állami magatartás, ami tiltott beavatkozásnak minősül.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44A1-B0B8-43C1-B3CB-52EE91EE2B6C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30780"/>
          </a:xfrm>
        </p:spPr>
        <p:txBody>
          <a:bodyPr/>
          <a:lstStyle/>
          <a:p>
            <a:r>
              <a:rPr lang="hu-HU" dirty="0"/>
              <a:t>Aggályok – polyák Gábor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7597" y="1546960"/>
            <a:ext cx="9905999" cy="4336314"/>
          </a:xfrm>
        </p:spPr>
        <p:txBody>
          <a:bodyPr>
            <a:normAutofit/>
          </a:bodyPr>
          <a:lstStyle/>
          <a:p>
            <a:r>
              <a:rPr lang="hu-HU" b="1" dirty="0"/>
              <a:t>Európai Bizottság továbbra sem tud semmit kezdeni azzal a helyzettel, hogy egyes szerkesztőségek </a:t>
            </a:r>
            <a:r>
              <a:rPr lang="hu-HU" b="1" dirty="0">
                <a:solidFill>
                  <a:srgbClr val="FF0000"/>
                </a:solidFill>
              </a:rPr>
              <a:t>egyáltalán nem vágynak szabadságra </a:t>
            </a:r>
            <a:r>
              <a:rPr lang="hu-HU" b="1" dirty="0"/>
              <a:t>és függetlenségre, és </a:t>
            </a:r>
            <a:r>
              <a:rPr lang="hu-HU" b="1" dirty="0">
                <a:solidFill>
                  <a:srgbClr val="FF0000"/>
                </a:solidFill>
              </a:rPr>
              <a:t>büszkén vállalt lojalitásuk </a:t>
            </a:r>
            <a:r>
              <a:rPr lang="hu-HU" b="1" dirty="0"/>
              <a:t>a kormány és a kormánypártok iránt nem igényel semmilyen formális beavatkozást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dirty="0"/>
              <a:t>Az összeférhetetlenség jellemző magyar és kelet-európai példája, hogy </a:t>
            </a:r>
            <a:r>
              <a:rPr lang="hu-HU" b="1" dirty="0">
                <a:solidFill>
                  <a:srgbClr val="FF0000"/>
                </a:solidFill>
              </a:rPr>
              <a:t>olyan gazdasági szereplők jutnak jelentős pozíciókhoz a médiapiacon, akik más iparágakban, más vállalataikon keresztül az állami megrendelések, közbeszerzések legnagyobb </a:t>
            </a:r>
            <a:r>
              <a:rPr lang="hu-HU" b="1" dirty="0" smtClean="0">
                <a:solidFill>
                  <a:srgbClr val="FF0000"/>
                </a:solidFill>
              </a:rPr>
              <a:t>kedvezményezettjei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EC2-F32B-45EC-B0F1-89FF62325BC5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19628"/>
          </a:xfrm>
        </p:spPr>
        <p:txBody>
          <a:bodyPr/>
          <a:lstStyle/>
          <a:p>
            <a:r>
              <a:rPr lang="hu-HU" dirty="0"/>
              <a:t>Aggályok – polyák Gábor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1" y="1446600"/>
            <a:ext cx="9905999" cy="4296278"/>
          </a:xfrm>
        </p:spPr>
        <p:txBody>
          <a:bodyPr>
            <a:normAutofit fontScale="70000" lnSpcReduction="20000"/>
          </a:bodyPr>
          <a:lstStyle/>
          <a:p>
            <a:r>
              <a:rPr lang="hu-HU" b="1" dirty="0"/>
              <a:t>A közszolgálati médiaszolgáltatók független működésének biztosítékai című 5. cikk is nagyobb részben alapelvi jellegű, illetve jogkövetkezmények nélküli elvárást támaszt.</a:t>
            </a:r>
            <a:r>
              <a:rPr lang="hu-HU" dirty="0"/>
              <a:t> Ezek a szabályok rendeletként nehezen értelmezhetők, mivel kifejezetten jogalkotási feladatokat határoznak meg, és azokat is nagyon bizonytalan tartalommal.</a:t>
            </a:r>
          </a:p>
          <a:p>
            <a:r>
              <a:rPr lang="hu-HU" b="1" dirty="0">
                <a:solidFill>
                  <a:srgbClr val="FF0000"/>
                </a:solidFill>
              </a:rPr>
              <a:t>Nincs valódi normatív tartalma a pártatlan működés és a sokrétű információn és eltérő véleményeken alapuló tájékoztatás előírásának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b="1" dirty="0"/>
              <a:t>A </a:t>
            </a:r>
            <a:r>
              <a:rPr lang="hu-HU" b="1" dirty="0" smtClean="0"/>
              <a:t>kinevezésnek, a </a:t>
            </a:r>
            <a:r>
              <a:rPr lang="hu-HU" b="1" dirty="0"/>
              <a:t>javaslat szerint átlátható, nyílt és </a:t>
            </a:r>
            <a:r>
              <a:rPr lang="hu-HU" b="1" dirty="0" smtClean="0"/>
              <a:t>megkülönböztetés mentes </a:t>
            </a:r>
            <a:r>
              <a:rPr lang="hu-HU" b="1" dirty="0"/>
              <a:t>eljárás keretében kell megvalósulnia, a nemzeti jogban előzetesen meghatározott átlátható, objektív, </a:t>
            </a:r>
            <a:r>
              <a:rPr lang="hu-HU" b="1" dirty="0" smtClean="0"/>
              <a:t>megkülönböztetés mentes </a:t>
            </a:r>
            <a:r>
              <a:rPr lang="hu-HU" b="1" dirty="0"/>
              <a:t>és arányos kritériumok alapján kell.</a:t>
            </a:r>
            <a:r>
              <a:rPr lang="hu-HU" dirty="0"/>
              <a:t> </a:t>
            </a:r>
            <a:r>
              <a:rPr lang="hu-HU" b="1" dirty="0">
                <a:solidFill>
                  <a:srgbClr val="FF0000"/>
                </a:solidFill>
              </a:rPr>
              <a:t>A hatályos magyar médiatörvény e feltételek egyikének sem felel </a:t>
            </a:r>
            <a:r>
              <a:rPr lang="hu-HU" b="1" dirty="0" smtClean="0">
                <a:solidFill>
                  <a:srgbClr val="FF0000"/>
                </a:solidFill>
              </a:rPr>
              <a:t>meg.</a:t>
            </a:r>
          </a:p>
          <a:p>
            <a:r>
              <a:rPr lang="hu-HU" b="1" dirty="0"/>
              <a:t>A finanszírozás „megfelelő” és „stabil” jellege ismét valódi normatív tartalom nélküli elvárás. Ezt egy vagy több független, tagállami hatóságnak vagy szervezetnek kell a javaslat szerint értelmeznie és számonkérnie. Ugyanakkor egy </a:t>
            </a:r>
            <a:r>
              <a:rPr lang="hu-HU" b="1" dirty="0">
                <a:solidFill>
                  <a:srgbClr val="FF0000"/>
                </a:solidFill>
              </a:rPr>
              <a:t>tagállami hatóság mozgástere, eszközrendszere korlátozott, és aligha terjed ki arra, hogy kormányzati szerveket kötelezzen nagyobb összegű támogatás nyújtására</a:t>
            </a:r>
            <a:r>
              <a:rPr lang="hu-HU" b="1" dirty="0"/>
              <a:t>.  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37B-4224-4BC9-9E61-51C41C798FDC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86536"/>
          </a:xfrm>
        </p:spPr>
        <p:txBody>
          <a:bodyPr/>
          <a:lstStyle/>
          <a:p>
            <a:r>
              <a:rPr lang="hu-HU" dirty="0"/>
              <a:t>Aggályok – polyák Gábor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650380"/>
            <a:ext cx="9905999" cy="4140821"/>
          </a:xfrm>
        </p:spPr>
        <p:txBody>
          <a:bodyPr>
            <a:normAutofit fontScale="70000" lnSpcReduction="20000"/>
          </a:bodyPr>
          <a:lstStyle/>
          <a:p>
            <a:r>
              <a:rPr lang="hu-HU" b="1" dirty="0"/>
              <a:t>Az EMFA tervezete rögzíti, hogy az állami hirdetéseket, illetve az azok közzétételéért nyújtott bármilyen ellenszolgáltatást átlátható, objektív, arányos és </a:t>
            </a:r>
            <a:r>
              <a:rPr lang="hu-HU" b="1" dirty="0" smtClean="0"/>
              <a:t>megkülönböztetés mentes </a:t>
            </a:r>
            <a:r>
              <a:rPr lang="hu-HU" b="1" dirty="0"/>
              <a:t>kritériumok alapján kell elosztani. Ez tehát ismét </a:t>
            </a:r>
            <a:r>
              <a:rPr lang="hu-HU" b="1" dirty="0">
                <a:solidFill>
                  <a:srgbClr val="FF0000"/>
                </a:solidFill>
              </a:rPr>
              <a:t>a tagállami törvényhozásra bízza, hogy részletezze az átláthatóság, az objektivitás, az arányosság és a </a:t>
            </a:r>
            <a:r>
              <a:rPr lang="hu-HU" b="1" dirty="0" smtClean="0">
                <a:solidFill>
                  <a:srgbClr val="FF0000"/>
                </a:solidFill>
              </a:rPr>
              <a:t>megkülönböztetés mentesség </a:t>
            </a:r>
            <a:r>
              <a:rPr lang="hu-HU" b="1" dirty="0">
                <a:solidFill>
                  <a:srgbClr val="FF0000"/>
                </a:solidFill>
              </a:rPr>
              <a:t>alapelvi jellegű kategóriáit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dirty="0"/>
              <a:t>A tervezet szerint az állami hirdetések elosztása csak nyílt, arányos és </a:t>
            </a:r>
            <a:r>
              <a:rPr lang="hu-HU" dirty="0" smtClean="0"/>
              <a:t>megkülönböztetés mentes </a:t>
            </a:r>
            <a:r>
              <a:rPr lang="hu-HU" dirty="0"/>
              <a:t>eljárások útján valósulhat </a:t>
            </a:r>
            <a:r>
              <a:rPr lang="hu-HU" dirty="0" smtClean="0"/>
              <a:t>meg.</a:t>
            </a:r>
          </a:p>
          <a:p>
            <a:r>
              <a:rPr lang="hu-HU" b="1" dirty="0"/>
              <a:t>a magyar gyakorlat az, hogy közbeszerzés útján azt a három médiaügynökséget bízza meg az állam, amelyek ezt követően kizárólagos joggal értékesítik az állami hirdetéseket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b="1" dirty="0">
                <a:solidFill>
                  <a:srgbClr val="C00000"/>
                </a:solidFill>
              </a:rPr>
              <a:t>A javaslat szerint a tagállamok által hozott minden olyan jogalkotási, szabályozási vagy közigazgatási intézkedésnek, amely hatással lehet a médiaszolgáltatók működésére a belső piacon, kellően indokoltnak és arányosnak kell lennie. Ezeknek az intézkedéseknek indokoltnak, átláthatónak, objektívnek és megkülönböztetéstől mentesnek kell lenniük. </a:t>
            </a:r>
            <a:endParaRPr lang="hu-HU" dirty="0">
              <a:solidFill>
                <a:srgbClr val="C00000"/>
              </a:solidFill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F779-B698-49AB-A594-445E73C403C6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8838"/>
          </a:xfrm>
        </p:spPr>
        <p:txBody>
          <a:bodyPr/>
          <a:lstStyle/>
          <a:p>
            <a:r>
              <a:rPr lang="hu-HU" dirty="0" smtClean="0"/>
              <a:t>A javaslatom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948405"/>
            <a:ext cx="9905999" cy="321461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7030A0"/>
                </a:solidFill>
              </a:rPr>
              <a:t>Pár évvel ezelőtt, a Respect Words uniós projekt keretévben </a:t>
            </a:r>
            <a:r>
              <a:rPr lang="hu-HU" dirty="0" smtClean="0">
                <a:solidFill>
                  <a:srgbClr val="7030A0"/>
                </a:solidFill>
              </a:rPr>
              <a:t>javasoltam az </a:t>
            </a:r>
            <a:r>
              <a:rPr lang="hu-HU" dirty="0" smtClean="0">
                <a:solidFill>
                  <a:srgbClr val="7030A0"/>
                </a:solidFill>
              </a:rPr>
              <a:t>uniós médiahatóság felállítását. Azzal érveltem, hogy ha az </a:t>
            </a:r>
            <a:r>
              <a:rPr lang="hu-HU" dirty="0" smtClean="0">
                <a:solidFill>
                  <a:srgbClr val="FF0000"/>
                </a:solidFill>
              </a:rPr>
              <a:t>információ valuta,</a:t>
            </a:r>
            <a:r>
              <a:rPr lang="hu-HU" dirty="0" smtClean="0">
                <a:solidFill>
                  <a:srgbClr val="7030A0"/>
                </a:solidFill>
              </a:rPr>
              <a:t> és a valuta védelmére van uniós intézmény, az Európai Központi Bank, akkor ideje felállítani az </a:t>
            </a:r>
            <a:r>
              <a:rPr lang="hu-HU" dirty="0" smtClean="0">
                <a:solidFill>
                  <a:srgbClr val="FF0000"/>
                </a:solidFill>
              </a:rPr>
              <a:t>Európai Központi Információs Bank </a:t>
            </a:r>
            <a:r>
              <a:rPr lang="hu-HU" dirty="0" smtClean="0">
                <a:solidFill>
                  <a:srgbClr val="7030A0"/>
                </a:solidFill>
              </a:rPr>
              <a:t>(EKIB) intézményét, amely fellép a hiteles információkat devalváló, infláló, hazug kampányok ellen.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7030A0"/>
                </a:solidFill>
              </a:rPr>
              <a:t>Valami hasonló készül, de nagyon messze még az igazi siker.</a:t>
            </a:r>
            <a:endParaRPr lang="hu-HU" dirty="0">
              <a:solidFill>
                <a:srgbClr val="7030A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25EC-B565-4B38-A735-023655D41A52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70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53082"/>
          </a:xfrm>
        </p:spPr>
        <p:txBody>
          <a:bodyPr/>
          <a:lstStyle/>
          <a:p>
            <a:r>
              <a:rPr lang="hu-HU" dirty="0"/>
              <a:t>Aggályok – polyák Gábor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419601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/>
              <a:t>Fontos garancia a nemzeti hatóság és a Médiaszolgáltatásokat Felügyelő Európai Testület közötti </a:t>
            </a:r>
            <a:r>
              <a:rPr lang="hu-HU" b="1" dirty="0">
                <a:solidFill>
                  <a:srgbClr val="FF0000"/>
                </a:solidFill>
              </a:rPr>
              <a:t>kötelező konzultáció minden tagállami eljárás során. </a:t>
            </a:r>
            <a:r>
              <a:rPr lang="hu-HU" b="1" dirty="0"/>
              <a:t>A Testület, illetve adott esetben az Európai Bizottság vétót ugyan nem emelhet a tagállami hatóság döntésével szemben, de a </a:t>
            </a:r>
            <a:r>
              <a:rPr lang="hu-HU" b="1" dirty="0">
                <a:solidFill>
                  <a:srgbClr val="FF0000"/>
                </a:solidFill>
              </a:rPr>
              <a:t>véleményüket akár a tagállami jogorvoslati eljárásban a nemzeti bíróságok is figyelembe vehetik</a:t>
            </a:r>
            <a:r>
              <a:rPr lang="hu-HU" b="1" dirty="0" smtClean="0"/>
              <a:t>.</a:t>
            </a:r>
          </a:p>
          <a:p>
            <a:r>
              <a:rPr lang="hu-HU" b="1" dirty="0"/>
              <a:t>A magyar versenytörvényt a Fidesz-többség 2013-ban úgy módosította, hogy a kormány egyes összefonódásokat </a:t>
            </a:r>
            <a:r>
              <a:rPr lang="hu-HU" b="1" dirty="0">
                <a:solidFill>
                  <a:srgbClr val="FF0000"/>
                </a:solidFill>
              </a:rPr>
              <a:t>„nemzetstratégiai jelentőségűvé” </a:t>
            </a:r>
            <a:r>
              <a:rPr lang="hu-HU" b="1" dirty="0"/>
              <a:t>minősíthet,</a:t>
            </a:r>
            <a:r>
              <a:rPr lang="hu-HU" dirty="0"/>
              <a:t> </a:t>
            </a:r>
            <a:r>
              <a:rPr lang="hu-HU" b="1" dirty="0"/>
              <a:t>és ezzel kivonhatja őket a versenyhatósági vizsgálat kötelezettsége alól. 2018-ban ezt használta ki a kormány arra, hogy közel 500 médium beolvadását a Közép-európai Sajtó és Média Alapítványba minden engedélyezési eljárás alól kivonjon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b="1" dirty="0">
                <a:solidFill>
                  <a:srgbClr val="FF0000"/>
                </a:solidFill>
              </a:rPr>
              <a:t>EMFA újabb alkalmat teremt a Bizottságnak arra is, hogy megvizsgálja, a magyar versenytörvény érintett szabályozása összhangban van-e az európai versenyszabályozással. </a:t>
            </a: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6CD4-A522-4E30-A658-7E1D6AB05011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08477"/>
          </a:xfrm>
        </p:spPr>
        <p:txBody>
          <a:bodyPr/>
          <a:lstStyle/>
          <a:p>
            <a:r>
              <a:rPr lang="hu-HU" dirty="0"/>
              <a:t>Aggályok – polyák Gábor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9900" y="1468902"/>
            <a:ext cx="9905999" cy="4273976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/>
              <a:t>Mindaddig, amíg az európai szabályozás megelégszik a formális szervezeti és működési keretek jogharmonizációjával, és </a:t>
            </a:r>
            <a:r>
              <a:rPr lang="hu-HU" b="1" dirty="0">
                <a:solidFill>
                  <a:srgbClr val="FF0000"/>
                </a:solidFill>
              </a:rPr>
              <a:t>nem teremti meg a lehetőségét </a:t>
            </a:r>
            <a:r>
              <a:rPr lang="hu-HU" b="1" dirty="0"/>
              <a:t>a médiaszabályozó-hatóságok döntéseinek </a:t>
            </a:r>
            <a:r>
              <a:rPr lang="hu-HU" b="1" dirty="0">
                <a:solidFill>
                  <a:srgbClr val="FF0000"/>
                </a:solidFill>
              </a:rPr>
              <a:t>európai szintű </a:t>
            </a:r>
            <a:r>
              <a:rPr lang="hu-HU" b="1" dirty="0" err="1">
                <a:solidFill>
                  <a:srgbClr val="FF0000"/>
                </a:solidFill>
              </a:rPr>
              <a:t>monitoringjának</a:t>
            </a:r>
            <a:r>
              <a:rPr lang="hu-HU" b="1" dirty="0"/>
              <a:t>, nem lesz valódi eszköz az európai döntéshozók kezében az elfogult hatósági gyakorlat feltárására és szankcionálására</a:t>
            </a:r>
            <a:r>
              <a:rPr lang="hu-HU" dirty="0" smtClean="0"/>
              <a:t>.</a:t>
            </a:r>
          </a:p>
          <a:p>
            <a:r>
              <a:rPr lang="hu-HU" b="1" dirty="0"/>
              <a:t>Így fennáll a valós veszélye annak, hogy </a:t>
            </a:r>
            <a:r>
              <a:rPr lang="hu-HU" b="1" dirty="0">
                <a:solidFill>
                  <a:srgbClr val="FF0000"/>
                </a:solidFill>
              </a:rPr>
              <a:t>egyes nemzeti szabályozó hatóságokon keresztül egyoldalú politikai befolyás jelenik meg </a:t>
            </a:r>
            <a:r>
              <a:rPr lang="hu-HU" b="1" dirty="0"/>
              <a:t>a Testület döntéseiben. Ez komoly kockázat a tagállamok </a:t>
            </a:r>
            <a:r>
              <a:rPr lang="hu-HU" b="1" dirty="0" err="1"/>
              <a:t>összeségére</a:t>
            </a:r>
            <a:r>
              <a:rPr lang="hu-HU" b="1" dirty="0"/>
              <a:t> nézve</a:t>
            </a:r>
            <a:r>
              <a:rPr lang="hu-HU" b="1" dirty="0" smtClean="0"/>
              <a:t>.</a:t>
            </a:r>
          </a:p>
          <a:p>
            <a:r>
              <a:rPr lang="hu-HU" dirty="0"/>
              <a:t>az egyes tagállami szabályozóhatóságok elfogultságát </a:t>
            </a:r>
            <a:r>
              <a:rPr lang="hu-HU" dirty="0">
                <a:solidFill>
                  <a:srgbClr val="FF0000"/>
                </a:solidFill>
              </a:rPr>
              <a:t>legalább részben korrigálná </a:t>
            </a:r>
            <a:r>
              <a:rPr lang="hu-HU" b="1" dirty="0"/>
              <a:t>egy állandó civil és akadémiai tanácsadó testület létrehozása a Médiaszolgáltatásokat Felügyelő Európai Testület mellett, amelyben a kelet-európai tagállamokban összegyűlt tapasztalatok és tudások is megfelelően reprezentálva vannak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E254-26A8-497D-A3CD-573001EA42DF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53082"/>
          </a:xfrm>
        </p:spPr>
        <p:txBody>
          <a:bodyPr/>
          <a:lstStyle/>
          <a:p>
            <a:r>
              <a:rPr lang="hu-HU" dirty="0"/>
              <a:t>Aggályok – polyák Gábor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594624"/>
            <a:ext cx="9905999" cy="4196577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/>
              <a:t>Összességében tehát a médiapiacot érintő tagállami intézkedések igen nagy része kerül a szabályozás fókuszába. Ennek legfontosabb következménye </a:t>
            </a:r>
            <a:r>
              <a:rPr lang="hu-HU" b="1" dirty="0">
                <a:solidFill>
                  <a:srgbClr val="FF0000"/>
                </a:solidFill>
              </a:rPr>
              <a:t>a tagállami intézkedések európai ellenőrzése</a:t>
            </a:r>
            <a:r>
              <a:rPr lang="hu-HU" b="1" dirty="0"/>
              <a:t>. Az EMFA  úgy rendelkezik: amennyiben egy nemzeti hatóság vagy szerv olyan intézkedést fogad el, amely egy médiaszolgáltatót konkrétan és közvetlenül érint, és amely valószínűsíthetően hatással lesz a médiaszolgáltatások belső piacának működésére, akkor </a:t>
            </a:r>
            <a:r>
              <a:rPr lang="hu-HU" b="1" dirty="0">
                <a:solidFill>
                  <a:srgbClr val="FF0000"/>
                </a:solidFill>
              </a:rPr>
              <a:t>a Médiaszolgáltatásokat Felügyelő Európai Testület és az Európai Bizottság kérésére az adott ország hatóságainak haladéktalanul közölnie kell minden releváns információt, beleértve a tényállás rövid ismertetését, az intézkedést, a nemzeti hatóság vagy szerv intézkedésének alapjául szolgáló indokokat, valamint adott esetben a többi érintett hatóság véleményét</a:t>
            </a:r>
            <a:r>
              <a:rPr lang="hu-HU" b="1" dirty="0"/>
              <a:t>. 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342-6969-459B-96FC-F4DA4AAF6896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Polyák konklúzió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>
                <a:solidFill>
                  <a:srgbClr val="FFFF00"/>
                </a:solidFill>
              </a:rPr>
              <a:t>Az EMFA mellett akkor lehetne meggyőzően érvelni, ha az Európai Bizottság és más európai szervek már kimerítették volna az összes rendelkezésre álló eszközüket a médiaszabadságot semmibe vevő tagállamokkal szemben</a:t>
            </a:r>
            <a:r>
              <a:rPr lang="hu-HU" dirty="0">
                <a:solidFill>
                  <a:srgbClr val="FFFF00"/>
                </a:solidFill>
              </a:rPr>
              <a:t>. </a:t>
            </a:r>
            <a:r>
              <a:rPr lang="hu-HU" b="1" dirty="0">
                <a:solidFill>
                  <a:srgbClr val="FFFF00"/>
                </a:solidFill>
              </a:rPr>
              <a:t>Ez azonban egyelőre nem történt meg.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650E-ED43-446E-A6CC-49D034F629B7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64233"/>
          </a:xfrm>
        </p:spPr>
        <p:txBody>
          <a:bodyPr/>
          <a:lstStyle/>
          <a:p>
            <a:r>
              <a:rPr lang="hu-HU" dirty="0" smtClean="0"/>
              <a:t>Informális autokráciák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471961"/>
            <a:ext cx="9905999" cy="43192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 err="1"/>
              <a:t>Sergei</a:t>
            </a:r>
            <a:r>
              <a:rPr lang="hu-HU" b="1" dirty="0"/>
              <a:t> </a:t>
            </a:r>
            <a:r>
              <a:rPr lang="hu-HU" b="1" dirty="0" err="1"/>
              <a:t>Guriev</a:t>
            </a:r>
            <a:r>
              <a:rPr lang="hu-HU" b="1" dirty="0"/>
              <a:t>, Daniel </a:t>
            </a:r>
            <a:r>
              <a:rPr lang="hu-HU" b="1" dirty="0" err="1"/>
              <a:t>Treisman</a:t>
            </a:r>
            <a:r>
              <a:rPr lang="hu-HU" b="1" dirty="0"/>
              <a:t> </a:t>
            </a:r>
            <a:r>
              <a:rPr lang="hu-HU" b="1" dirty="0" smtClean="0"/>
              <a:t>már 2015-ben </a:t>
            </a:r>
            <a:r>
              <a:rPr lang="hu-HU" b="1" dirty="0" smtClean="0"/>
              <a:t>papírra vetették, 2020-ben pedig komolyabb fórumon publikálták </a:t>
            </a:r>
            <a:r>
              <a:rPr lang="hu-HU" b="1" dirty="0" smtClean="0">
                <a:solidFill>
                  <a:srgbClr val="7030A0"/>
                </a:solidFill>
              </a:rPr>
              <a:t>az </a:t>
            </a:r>
            <a:r>
              <a:rPr lang="hu-HU" b="1" dirty="0">
                <a:solidFill>
                  <a:srgbClr val="7030A0"/>
                </a:solidFill>
              </a:rPr>
              <a:t>információs autokrácia elméletét. </a:t>
            </a:r>
            <a:r>
              <a:rPr lang="hu-HU" b="1" dirty="0" smtClean="0">
                <a:solidFill>
                  <a:srgbClr val="7030A0"/>
                </a:solidFill>
              </a:rPr>
              <a:t>Az új </a:t>
            </a:r>
            <a:r>
              <a:rPr lang="hu-HU" b="1" dirty="0">
                <a:solidFill>
                  <a:srgbClr val="7030A0"/>
                </a:solidFill>
              </a:rPr>
              <a:t>diktátorok nem erőszakkal </a:t>
            </a:r>
            <a:r>
              <a:rPr lang="hu-HU" b="1" dirty="0" smtClean="0">
                <a:solidFill>
                  <a:srgbClr val="7030A0"/>
                </a:solidFill>
              </a:rPr>
              <a:t>vagy </a:t>
            </a:r>
            <a:r>
              <a:rPr lang="hu-HU" b="1" dirty="0">
                <a:solidFill>
                  <a:srgbClr val="7030A0"/>
                </a:solidFill>
              </a:rPr>
              <a:t>szélsőséges </a:t>
            </a:r>
            <a:r>
              <a:rPr lang="hu-HU" b="1" dirty="0" smtClean="0">
                <a:solidFill>
                  <a:srgbClr val="7030A0"/>
                </a:solidFill>
              </a:rPr>
              <a:t>ideológiával őrzik </a:t>
            </a:r>
            <a:r>
              <a:rPr lang="hu-HU" b="1" dirty="0">
                <a:solidFill>
                  <a:srgbClr val="7030A0"/>
                </a:solidFill>
              </a:rPr>
              <a:t>meg a </a:t>
            </a:r>
            <a:r>
              <a:rPr lang="hu-HU" b="1" dirty="0" smtClean="0">
                <a:solidFill>
                  <a:srgbClr val="7030A0"/>
                </a:solidFill>
              </a:rPr>
              <a:t>hatalmukat, </a:t>
            </a:r>
            <a:r>
              <a:rPr lang="hu-HU" b="1" dirty="0">
                <a:solidFill>
                  <a:srgbClr val="7030A0"/>
                </a:solidFill>
              </a:rPr>
              <a:t>hanem, mert meggyőzik a közvéleményt arról, hogy ők </a:t>
            </a:r>
            <a:r>
              <a:rPr lang="hu-HU" b="1" dirty="0" smtClean="0">
                <a:solidFill>
                  <a:srgbClr val="7030A0"/>
                </a:solidFill>
              </a:rPr>
              <a:t>az igazán kompetensek</a:t>
            </a:r>
            <a:r>
              <a:rPr lang="hu-HU" b="1" dirty="0">
                <a:solidFill>
                  <a:srgbClr val="7030A0"/>
                </a:solidFill>
              </a:rPr>
              <a:t>. Az állampolgárok nem </a:t>
            </a:r>
            <a:r>
              <a:rPr lang="hu-HU" b="1" dirty="0" smtClean="0">
                <a:solidFill>
                  <a:srgbClr val="7030A0"/>
                </a:solidFill>
              </a:rPr>
              <a:t>a </a:t>
            </a:r>
            <a:r>
              <a:rPr lang="hu-HU" b="1" dirty="0">
                <a:solidFill>
                  <a:srgbClr val="7030A0"/>
                </a:solidFill>
              </a:rPr>
              <a:t>vezető </a:t>
            </a:r>
            <a:r>
              <a:rPr lang="hu-HU" b="1" dirty="0" smtClean="0">
                <a:solidFill>
                  <a:srgbClr val="7030A0"/>
                </a:solidFill>
              </a:rPr>
              <a:t>személyisége alapján, </a:t>
            </a:r>
            <a:r>
              <a:rPr lang="hu-HU" b="1" dirty="0">
                <a:solidFill>
                  <a:srgbClr val="7030A0"/>
                </a:solidFill>
              </a:rPr>
              <a:t>hanem a saját életszínvonaluk jeleiből és az állami propaganda üzeneteiből tájékozódva következtetnek a vezető alkalmasságára.  </a:t>
            </a:r>
          </a:p>
          <a:p>
            <a:pPr marL="0" indent="0">
              <a:buNone/>
            </a:pPr>
            <a:r>
              <a:rPr lang="hu-HU" b="1" dirty="0" smtClean="0">
                <a:solidFill>
                  <a:srgbClr val="7030A0"/>
                </a:solidFill>
              </a:rPr>
              <a:t>Ha </a:t>
            </a:r>
            <a:r>
              <a:rPr lang="hu-HU" b="1" dirty="0">
                <a:solidFill>
                  <a:srgbClr val="7030A0"/>
                </a:solidFill>
              </a:rPr>
              <a:t>polgárok arra a következtetésre jutnak, hogy a vezető alkalmatlan, megbuktatják. A diktátor </a:t>
            </a:r>
            <a:r>
              <a:rPr lang="hu-HU" b="1" dirty="0" smtClean="0">
                <a:solidFill>
                  <a:srgbClr val="7030A0"/>
                </a:solidFill>
              </a:rPr>
              <a:t>szabadon fektethet be az </a:t>
            </a:r>
            <a:r>
              <a:rPr lang="hu-HU" b="1" dirty="0">
                <a:solidFill>
                  <a:srgbClr val="7030A0"/>
                </a:solidFill>
              </a:rPr>
              <a:t>állami propaganda </a:t>
            </a:r>
            <a:r>
              <a:rPr lang="hu-HU" b="1" dirty="0" smtClean="0">
                <a:solidFill>
                  <a:srgbClr val="7030A0"/>
                </a:solidFill>
              </a:rPr>
              <a:t>gépezetbe, illetve a </a:t>
            </a:r>
            <a:r>
              <a:rPr lang="hu-HU" b="1" dirty="0">
                <a:solidFill>
                  <a:srgbClr val="7030A0"/>
                </a:solidFill>
              </a:rPr>
              <a:t>független média </a:t>
            </a:r>
            <a:r>
              <a:rPr lang="hu-HU" b="1" dirty="0" smtClean="0">
                <a:solidFill>
                  <a:srgbClr val="7030A0"/>
                </a:solidFill>
              </a:rPr>
              <a:t>megvásárlásába, valamint az </a:t>
            </a:r>
            <a:r>
              <a:rPr lang="hu-HU" b="1" dirty="0">
                <a:solidFill>
                  <a:srgbClr val="7030A0"/>
                </a:solidFill>
              </a:rPr>
              <a:t>elit kooptálásába, a </a:t>
            </a:r>
            <a:r>
              <a:rPr lang="hu-HU" b="1" dirty="0" smtClean="0">
                <a:solidFill>
                  <a:srgbClr val="7030A0"/>
                </a:solidFill>
              </a:rPr>
              <a:t>rendőrség megregulázásába, </a:t>
            </a:r>
            <a:r>
              <a:rPr lang="hu-HU" b="1" dirty="0">
                <a:solidFill>
                  <a:srgbClr val="7030A0"/>
                </a:solidFill>
              </a:rPr>
              <a:t>hogy elnyomja a megkísérelt felkeléseket – de az ilyen kiadásokat a közösség rovására kell finanszíroznia</a:t>
            </a:r>
          </a:p>
          <a:p>
            <a:r>
              <a:rPr lang="hu-HU" b="1" dirty="0">
                <a:solidFill>
                  <a:srgbClr val="7030A0"/>
                </a:solidFill>
              </a:rPr>
              <a:t>Az információs autokrácia felülkerekedik az erőszakos diktatúrák régi </a:t>
            </a:r>
            <a:r>
              <a:rPr lang="hu-HU" b="1" dirty="0" smtClean="0">
                <a:solidFill>
                  <a:srgbClr val="7030A0"/>
                </a:solidFill>
              </a:rPr>
              <a:t>modelljén.</a:t>
            </a:r>
          </a:p>
          <a:p>
            <a:r>
              <a:rPr lang="en-US" sz="1800" b="1" dirty="0"/>
              <a:t>Sergei </a:t>
            </a:r>
            <a:r>
              <a:rPr lang="en-US" sz="1800" b="1" dirty="0" err="1"/>
              <a:t>Guriev</a:t>
            </a:r>
            <a:r>
              <a:rPr lang="en-US" sz="1800" b="1" dirty="0"/>
              <a:t> and Daniel </a:t>
            </a:r>
            <a:r>
              <a:rPr lang="en-US" sz="1800" b="1" dirty="0" err="1"/>
              <a:t>Treisman</a:t>
            </a:r>
            <a:r>
              <a:rPr lang="en-US" sz="1800" b="1" dirty="0"/>
              <a:t>, “A Theory of Informational Autocracy,” Journal of Public Economics 186, (June 2020): </a:t>
            </a:r>
            <a:r>
              <a:rPr lang="en-US" sz="1800" b="1" dirty="0" smtClean="0"/>
              <a:t>p.1–26</a:t>
            </a:r>
            <a:r>
              <a:rPr lang="en-US" sz="1800" b="1" dirty="0"/>
              <a:t>, </a:t>
            </a:r>
            <a:r>
              <a:rPr lang="hu-HU" sz="1800" b="1" dirty="0" smtClean="0"/>
              <a:t> </a:t>
            </a:r>
            <a:r>
              <a:rPr lang="en-US" sz="1800" b="1" dirty="0" smtClean="0"/>
              <a:t>https</a:t>
            </a:r>
            <a:r>
              <a:rPr lang="en-US" sz="1800" b="1" dirty="0"/>
              <a:t>://doi.org/10.1016/j.jpubeco.2020.104158</a:t>
            </a:r>
            <a:r>
              <a:rPr lang="en-US" b="1" dirty="0">
                <a:solidFill>
                  <a:srgbClr val="7030A0"/>
                </a:solidFill>
              </a:rPr>
              <a:t>.</a:t>
            </a:r>
            <a:endParaRPr lang="hu-HU" b="1" dirty="0" smtClean="0">
              <a:solidFill>
                <a:srgbClr val="7030A0"/>
              </a:solidFill>
            </a:endParaRPr>
          </a:p>
          <a:p>
            <a:endParaRPr lang="hu-HU" b="1" dirty="0">
              <a:solidFill>
                <a:srgbClr val="7030A0"/>
              </a:solidFill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372-0EFA-463E-80C4-94C72054CE63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5720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2515" y="2446637"/>
            <a:ext cx="9905999" cy="2644346"/>
          </a:xfrm>
        </p:spPr>
        <p:txBody>
          <a:bodyPr/>
          <a:lstStyle/>
          <a:p>
            <a:pPr marL="0" indent="0" algn="ctr">
              <a:buNone/>
            </a:pPr>
            <a:r>
              <a:rPr lang="hu-HU" sz="5400" dirty="0" smtClean="0"/>
              <a:t>Köszönöm a figyelmet!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38B0-EBEA-45B0-91A1-8083BF141499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8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87258"/>
          </a:xfrm>
        </p:spPr>
        <p:txBody>
          <a:bodyPr/>
          <a:lstStyle/>
          <a:p>
            <a:r>
              <a:rPr lang="hu-HU" dirty="0" smtClean="0"/>
              <a:t>A javaslat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1" y="2104521"/>
            <a:ext cx="9905999" cy="354171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hu-HU" dirty="0">
                <a:solidFill>
                  <a:schemeClr val="bg1"/>
                </a:solidFill>
              </a:rPr>
              <a:t>célja megvédeni a </a:t>
            </a:r>
            <a:r>
              <a:rPr lang="hu-HU" dirty="0">
                <a:solidFill>
                  <a:srgbClr val="FF0000"/>
                </a:solidFill>
              </a:rPr>
              <a:t>médiapluralizmust</a:t>
            </a:r>
            <a:r>
              <a:rPr lang="hu-HU" dirty="0">
                <a:solidFill>
                  <a:schemeClr val="bg1"/>
                </a:solidFill>
              </a:rPr>
              <a:t> és a </a:t>
            </a:r>
            <a:r>
              <a:rPr lang="hu-HU" dirty="0">
                <a:solidFill>
                  <a:srgbClr val="FF0000"/>
                </a:solidFill>
              </a:rPr>
              <a:t>média függetlenségét </a:t>
            </a:r>
            <a:r>
              <a:rPr lang="hu-HU" dirty="0">
                <a:solidFill>
                  <a:schemeClr val="bg1"/>
                </a:solidFill>
              </a:rPr>
              <a:t>az EU egységes piacán, hogy a média szereplői országhatároktól függetlenül nem kívánatos beavatkozás nélkül folytathassák tevékenységüket.</a:t>
            </a:r>
          </a:p>
          <a:p>
            <a:pPr>
              <a:lnSpc>
                <a:spcPct val="110000"/>
              </a:lnSpc>
            </a:pPr>
            <a:r>
              <a:rPr lang="hu-HU" dirty="0">
                <a:solidFill>
                  <a:schemeClr val="bg1"/>
                </a:solidFill>
              </a:rPr>
              <a:t>egyértelmű szabályokat és garanciákat fektetve le, amelyek a </a:t>
            </a:r>
            <a:r>
              <a:rPr lang="hu-HU" dirty="0">
                <a:solidFill>
                  <a:srgbClr val="FF0000"/>
                </a:solidFill>
              </a:rPr>
              <a:t>függetlenség</a:t>
            </a:r>
            <a:r>
              <a:rPr lang="hu-HU" dirty="0">
                <a:solidFill>
                  <a:schemeClr val="bg1"/>
                </a:solidFill>
              </a:rPr>
              <a:t>, az </a:t>
            </a:r>
            <a:r>
              <a:rPr lang="hu-HU" dirty="0">
                <a:solidFill>
                  <a:srgbClr val="FF0000"/>
                </a:solidFill>
              </a:rPr>
              <a:t>átláthatóság</a:t>
            </a:r>
            <a:r>
              <a:rPr lang="hu-HU" dirty="0">
                <a:solidFill>
                  <a:schemeClr val="bg1"/>
                </a:solidFill>
              </a:rPr>
              <a:t> és az együttműködés fokozott érvényesülését szolgálják a médiapiaci szereplők körében, és egyúttal segítik határokon átívelő gazdasági fejlődésüket.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F445-EA7D-46B0-BBE9-2C170B0BA82D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31141"/>
          </a:xfrm>
        </p:spPr>
        <p:txBody>
          <a:bodyPr/>
          <a:lstStyle/>
          <a:p>
            <a:r>
              <a:rPr lang="hu-HU" dirty="0" smtClean="0"/>
              <a:t>A JAVASLAT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605776"/>
            <a:ext cx="9905999" cy="418542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b="1" dirty="0" smtClean="0">
                <a:solidFill>
                  <a:srgbClr val="FF0000"/>
                </a:solidFill>
              </a:rPr>
              <a:t>a </a:t>
            </a:r>
            <a:r>
              <a:rPr lang="hu-HU" b="1" dirty="0">
                <a:solidFill>
                  <a:srgbClr val="FF0000"/>
                </a:solidFill>
              </a:rPr>
              <a:t>médiavállalatok </a:t>
            </a:r>
            <a:r>
              <a:rPr lang="hu-HU" b="1" dirty="0" smtClean="0">
                <a:solidFill>
                  <a:srgbClr val="FF0000"/>
                </a:solidFill>
              </a:rPr>
              <a:t>szempontjából</a:t>
            </a:r>
            <a:r>
              <a:rPr lang="hu-HU" b="1" dirty="0" smtClean="0"/>
              <a:t> </a:t>
            </a:r>
            <a:endParaRPr lang="hu-HU" b="1" dirty="0" smtClean="0"/>
          </a:p>
          <a:p>
            <a:pPr lvl="1">
              <a:lnSpc>
                <a:spcPct val="110000"/>
              </a:lnSpc>
            </a:pPr>
            <a:r>
              <a:rPr lang="hu-HU" dirty="0" smtClean="0"/>
              <a:t>állami </a:t>
            </a:r>
            <a:r>
              <a:rPr lang="hu-HU" dirty="0"/>
              <a:t>reklámkiadások méltányosabb és átláthatóbb </a:t>
            </a:r>
            <a:r>
              <a:rPr lang="hu-HU" dirty="0" smtClean="0"/>
              <a:t>elosztása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médiavállalatok élvezhetik a tisztességes verseny előnyeit </a:t>
            </a:r>
            <a:endParaRPr lang="hu-HU" dirty="0" smtClean="0"/>
          </a:p>
          <a:p>
            <a:pPr lvl="1">
              <a:lnSpc>
                <a:spcPct val="110000"/>
              </a:lnSpc>
            </a:pPr>
            <a:r>
              <a:rPr lang="hu-HU" dirty="0"/>
              <a:t>közönségmérésre vonatkozó új átláthatósági </a:t>
            </a:r>
            <a:r>
              <a:rPr lang="hu-HU" dirty="0" smtClean="0"/>
              <a:t>szabályok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óriásplatformokról </a:t>
            </a:r>
            <a:r>
              <a:rPr lang="hu-HU" dirty="0" smtClean="0"/>
              <a:t>a tartalomeltávolítás új szabályai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jobb megtérülést várhatnak a digitális környezetbe</a:t>
            </a:r>
            <a:endParaRPr lang="hu-HU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hu-HU" b="1" dirty="0">
                <a:solidFill>
                  <a:srgbClr val="FF0000"/>
                </a:solidFill>
              </a:rPr>
              <a:t>a közszolgálati médiaszolgáltatók </a:t>
            </a:r>
            <a:r>
              <a:rPr lang="hu-HU" b="1" dirty="0" smtClean="0">
                <a:solidFill>
                  <a:srgbClr val="FF0000"/>
                </a:solidFill>
              </a:rPr>
              <a:t>szempontjából</a:t>
            </a:r>
            <a:endParaRPr lang="hu-HU" b="1" dirty="0" smtClean="0"/>
          </a:p>
          <a:p>
            <a:pPr lvl="1">
              <a:lnSpc>
                <a:spcPct val="110000"/>
              </a:lnSpc>
            </a:pPr>
            <a:r>
              <a:rPr lang="hu-HU" dirty="0"/>
              <a:t>kötelesek pártatlan módon közvetíteni az információk és vélemények </a:t>
            </a:r>
            <a:r>
              <a:rPr lang="hu-HU" dirty="0" smtClean="0"/>
              <a:t>sokféleségét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stabil </a:t>
            </a:r>
            <a:r>
              <a:rPr lang="hu-HU" dirty="0"/>
              <a:t>finanszírozást javasol a közszolgálati médiának</a:t>
            </a:r>
            <a:r>
              <a:rPr lang="hu-HU" dirty="0" smtClean="0"/>
              <a:t>,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közszolgálati média vezetőjét és irányító testületét átlátható, nyílt és </a:t>
            </a:r>
            <a:r>
              <a:rPr lang="hu-HU" dirty="0" smtClean="0"/>
              <a:t>megkülönböztetés mentes </a:t>
            </a:r>
            <a:r>
              <a:rPr lang="hu-HU" dirty="0"/>
              <a:t>eljárásban kell kinevezni, és csak rendhagyó körülmények igazolhatják a felmentését</a:t>
            </a:r>
            <a:r>
              <a:rPr lang="hu-HU" dirty="0" smtClean="0"/>
              <a:t>.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hu-HU" b="1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AE53-EFA1-46CF-9BB4-67274A4D55BB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64594"/>
          </a:xfrm>
        </p:spPr>
        <p:txBody>
          <a:bodyPr/>
          <a:lstStyle/>
          <a:p>
            <a:r>
              <a:rPr lang="hu-HU" dirty="0" smtClean="0"/>
              <a:t>A javaslat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2925" y="1483112"/>
            <a:ext cx="9905999" cy="4400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az újságírók és más médiaszakemberek </a:t>
            </a:r>
            <a:r>
              <a:rPr lang="hu-HU" b="1" dirty="0" smtClean="0">
                <a:solidFill>
                  <a:srgbClr val="FF0000"/>
                </a:solidFill>
              </a:rPr>
              <a:t>szempontjából</a:t>
            </a:r>
            <a:endParaRPr lang="hu-HU" b="1" dirty="0" smtClean="0"/>
          </a:p>
          <a:p>
            <a:pPr lvl="1"/>
            <a:r>
              <a:rPr lang="hu-HU" dirty="0"/>
              <a:t>Az újságírók és a szerkesztők nagyobb védelmet élvezhetnek a szerkesztői döntésekbe való nem kívánatos beavatkozásokkal </a:t>
            </a:r>
            <a:r>
              <a:rPr lang="hu-HU" dirty="0" smtClean="0"/>
              <a:t>szemben</a:t>
            </a:r>
          </a:p>
          <a:p>
            <a:pPr lvl="1"/>
            <a:r>
              <a:rPr lang="hu-HU" dirty="0"/>
              <a:t>a közszolgálati média esetében pedig garanciákat kapnak arra, hogy munkáltatójuk a közszolgálati feladatnak megfelelően adekvát és stabil finanszírozással rendelkezik a jövőre nézve</a:t>
            </a:r>
            <a:r>
              <a:rPr lang="hu-HU" dirty="0" smtClean="0"/>
              <a:t>.</a:t>
            </a:r>
          </a:p>
          <a:p>
            <a:pPr lvl="1"/>
            <a:r>
              <a:rPr lang="hu-HU" dirty="0"/>
              <a:t> tilos kémprogramokat használni a médiamunkások, az újságírók és családjaik ellen</a:t>
            </a:r>
            <a:r>
              <a:rPr lang="hu-HU" dirty="0" smtClean="0"/>
              <a:t>.</a:t>
            </a:r>
          </a:p>
          <a:p>
            <a:pPr lvl="1"/>
            <a:r>
              <a:rPr lang="hu-HU" dirty="0"/>
              <a:t>nem szenvedhetnek semmilyen retorziót azért, mert megvédik forrásaik bizalmas voltát</a:t>
            </a:r>
            <a:r>
              <a:rPr lang="hu-HU" dirty="0" smtClean="0"/>
              <a:t>.</a:t>
            </a:r>
          </a:p>
          <a:p>
            <a:pPr lvl="1"/>
            <a:r>
              <a:rPr lang="hu-HU" dirty="0"/>
              <a:t>újságírók és a jogvédők visszaélésszerű pereskedéssel szembeni védelméről szóló irányelvjavaslatot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Hatékony jogvédelem a független bíróságon 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2F84-90D9-453B-9B92-FBFFB45D99CF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2" y="451250"/>
            <a:ext cx="9905998" cy="920350"/>
          </a:xfrm>
        </p:spPr>
        <p:txBody>
          <a:bodyPr/>
          <a:lstStyle/>
          <a:p>
            <a:r>
              <a:rPr lang="hu-HU" dirty="0" smtClean="0"/>
              <a:t>A javaslat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1" y="1546960"/>
            <a:ext cx="9905999" cy="3541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követelmények </a:t>
            </a:r>
            <a:r>
              <a:rPr lang="hu-HU" b="1" dirty="0" smtClean="0">
                <a:solidFill>
                  <a:srgbClr val="FF0000"/>
                </a:solidFill>
              </a:rPr>
              <a:t>a médiaorgánumokra</a:t>
            </a:r>
            <a:endParaRPr lang="hu-HU" b="1" dirty="0" smtClean="0"/>
          </a:p>
          <a:p>
            <a:pPr lvl="1"/>
            <a:r>
              <a:rPr lang="hu-HU" b="1" dirty="0"/>
              <a:t>	</a:t>
            </a:r>
            <a:r>
              <a:rPr lang="hu-HU" dirty="0"/>
              <a:t>az orgánumoknak átlátható tulajdonviszonyokkal kell rendelkezniük</a:t>
            </a:r>
            <a:r>
              <a:rPr lang="hu-HU" dirty="0" smtClean="0"/>
              <a:t>.</a:t>
            </a:r>
          </a:p>
          <a:p>
            <a:pPr lvl="1"/>
            <a:r>
              <a:rPr lang="hu-HU" dirty="0"/>
              <a:t>	</a:t>
            </a:r>
            <a:r>
              <a:rPr lang="hu-HU" dirty="0" smtClean="0"/>
              <a:t>garantálniuk kell a szerkesztői függetlenséget</a:t>
            </a:r>
          </a:p>
          <a:p>
            <a:pPr lvl="1"/>
            <a:r>
              <a:rPr lang="hu-HU" dirty="0"/>
              <a:t>	a tulajdonosi szerkezet átláthatóságát, </a:t>
            </a:r>
            <a:endParaRPr lang="hu-HU" dirty="0" smtClean="0"/>
          </a:p>
          <a:p>
            <a:pPr lvl="1"/>
            <a:r>
              <a:rPr lang="hu-HU" dirty="0"/>
              <a:t>	</a:t>
            </a:r>
            <a:r>
              <a:rPr lang="hu-HU" dirty="0" smtClean="0"/>
              <a:t>a </a:t>
            </a:r>
            <a:r>
              <a:rPr lang="hu-HU" dirty="0"/>
              <a:t>tényleges vagy potenciális összeférhetetlenségek elkerülését, </a:t>
            </a:r>
            <a:endParaRPr lang="hu-HU" dirty="0" smtClean="0"/>
          </a:p>
          <a:p>
            <a:pPr lvl="1"/>
            <a:r>
              <a:rPr lang="hu-HU" dirty="0"/>
              <a:t>	</a:t>
            </a:r>
            <a:r>
              <a:rPr lang="hu-HU" dirty="0" smtClean="0"/>
              <a:t>valamint </a:t>
            </a:r>
            <a:r>
              <a:rPr lang="hu-HU" dirty="0"/>
              <a:t>az egyes szerkesztői döntések függetlenségét. </a:t>
            </a:r>
          </a:p>
          <a:p>
            <a:pPr lvl="1"/>
            <a:r>
              <a:rPr lang="hu-HU" dirty="0" smtClean="0"/>
              <a:t>Európai Testület a folyamat ellenőrzésére a </a:t>
            </a:r>
            <a:r>
              <a:rPr lang="hu-HU" dirty="0"/>
              <a:t>nemzeti médiahatóságok képviselőiből </a:t>
            </a:r>
            <a:endParaRPr lang="hu-HU" dirty="0" smtClean="0"/>
          </a:p>
          <a:p>
            <a:pPr lvl="1"/>
            <a:endParaRPr lang="hu-HU" dirty="0"/>
          </a:p>
          <a:p>
            <a:pPr marL="457200" lvl="1" indent="0">
              <a:buNone/>
            </a:pPr>
            <a:r>
              <a:rPr lang="hu-HU" dirty="0" smtClean="0">
                <a:hlinkClick r:id="rId2"/>
              </a:rPr>
              <a:t>Uniós összefoglaló</a:t>
            </a:r>
            <a:r>
              <a:rPr lang="hu-HU" dirty="0">
                <a:hlinkClick r:id="rId2"/>
              </a:rPr>
              <a:t>, kérdésekkel </a:t>
            </a:r>
            <a:endParaRPr lang="hu-HU" dirty="0"/>
          </a:p>
          <a:p>
            <a:pPr lvl="1"/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D49B-9FDD-46D4-A3B7-29E778E9AB98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5745"/>
          </a:xfrm>
        </p:spPr>
        <p:txBody>
          <a:bodyPr/>
          <a:lstStyle/>
          <a:p>
            <a:r>
              <a:rPr lang="hu-HU" dirty="0" smtClean="0"/>
              <a:t>A javaslat - </a:t>
            </a:r>
            <a:r>
              <a:rPr lang="hu-HU" dirty="0" smtClean="0">
                <a:solidFill>
                  <a:srgbClr val="FF0000"/>
                </a:solidFill>
              </a:rPr>
              <a:t>az uniós médiatanács 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1" y="1725380"/>
            <a:ext cx="9905999" cy="3541714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 médiaszabadságról szóló európai jogszabály és a tágabb értelembe vett uniós médiajogi keret hatékony és következetes alkalmazásának </a:t>
            </a:r>
            <a:r>
              <a:rPr lang="hu-HU" dirty="0">
                <a:solidFill>
                  <a:srgbClr val="FF0000"/>
                </a:solidFill>
              </a:rPr>
              <a:t>elősegítése</a:t>
            </a:r>
            <a:r>
              <a:rPr lang="hu-HU" dirty="0"/>
              <a:t>;</a:t>
            </a:r>
          </a:p>
          <a:p>
            <a:r>
              <a:rPr lang="hu-HU" dirty="0"/>
              <a:t>szakértői tanácsadás a médiaszabályozás szabályozási, technikai vagy gyakorlati vonatkozásaival kapcsolatban;</a:t>
            </a:r>
          </a:p>
          <a:p>
            <a:r>
              <a:rPr lang="hu-HU" dirty="0">
                <a:solidFill>
                  <a:srgbClr val="FF0000"/>
                </a:solidFill>
              </a:rPr>
              <a:t>véleménynyilvánítás</a:t>
            </a:r>
            <a:r>
              <a:rPr lang="hu-HU" dirty="0"/>
              <a:t> azokról </a:t>
            </a:r>
            <a:r>
              <a:rPr lang="hu-HU" dirty="0">
                <a:solidFill>
                  <a:srgbClr val="FF0000"/>
                </a:solidFill>
              </a:rPr>
              <a:t>a nemzeti intézkedésekről és médiapiaci koncentrációkról, </a:t>
            </a:r>
            <a:r>
              <a:rPr lang="hu-HU" dirty="0"/>
              <a:t>amelyek vélhetően hatással vannak a médiaszolgáltatások belső piacának működésére, nevezetesen a médiaszabadságra és </a:t>
            </a:r>
            <a:r>
              <a:rPr lang="hu-HU" dirty="0" smtClean="0"/>
              <a:t>médiapluralizmusra</a:t>
            </a:r>
            <a:r>
              <a:rPr lang="hu-HU" dirty="0"/>
              <a:t>;</a:t>
            </a:r>
          </a:p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nemzeti médiaszabályozók</a:t>
            </a:r>
            <a:r>
              <a:rPr lang="hu-HU" dirty="0"/>
              <a:t> közötti együttműködés, illetve az információk, tapasztalatok és bevált gyakorlatok hatékony cseréjének </a:t>
            </a:r>
            <a:r>
              <a:rPr lang="hu-HU" dirty="0">
                <a:solidFill>
                  <a:srgbClr val="FF0000"/>
                </a:solidFill>
              </a:rPr>
              <a:t>előmozdítása.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182A-DE7D-497B-86F5-F7C73D1B71BD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64955"/>
          </a:xfrm>
        </p:spPr>
        <p:txBody>
          <a:bodyPr/>
          <a:lstStyle/>
          <a:p>
            <a:r>
              <a:rPr lang="hu-HU" dirty="0" smtClean="0"/>
              <a:t>A javaslat – az uniós médiatanács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26961" y="1962516"/>
            <a:ext cx="7996541" cy="354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C00000"/>
                </a:solidFill>
              </a:rPr>
              <a:t>A Testület különleges szerepet fog játszani a </a:t>
            </a:r>
            <a:r>
              <a:rPr lang="hu-HU" b="1" dirty="0">
                <a:solidFill>
                  <a:schemeClr val="bg1"/>
                </a:solidFill>
              </a:rPr>
              <a:t>dezinformáció </a:t>
            </a:r>
            <a:r>
              <a:rPr lang="hu-HU" b="1" dirty="0">
                <a:solidFill>
                  <a:srgbClr val="C00000"/>
                </a:solidFill>
              </a:rPr>
              <a:t>– ezen belül is a külföldi beavatkozás és az </a:t>
            </a:r>
            <a:r>
              <a:rPr lang="hu-HU" b="1" dirty="0">
                <a:solidFill>
                  <a:schemeClr val="bg1"/>
                </a:solidFill>
              </a:rPr>
              <a:t>információmanipuláció</a:t>
            </a:r>
            <a:r>
              <a:rPr lang="hu-HU" b="1" dirty="0">
                <a:solidFill>
                  <a:srgbClr val="C00000"/>
                </a:solidFill>
              </a:rPr>
              <a:t> – elleni küzdelemben. Feladata lesz összehangolni a nemzeti fellépést az olyan, Unión kívüli honosságú médiaszolgáltatók által nyújtott, de az Unió célközösségének szánt médiaszolgáltatások kapcsán, amelyek kockázatot jelenthetnek a közbiztonságra és a védelemre.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32DE-105D-4904-9C29-4160BCE80940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5745"/>
          </a:xfrm>
        </p:spPr>
        <p:txBody>
          <a:bodyPr/>
          <a:lstStyle/>
          <a:p>
            <a:r>
              <a:rPr lang="hu-HU" dirty="0" smtClean="0"/>
              <a:t>Mit mond AZ EU </a:t>
            </a:r>
            <a:r>
              <a:rPr lang="hu-HU" dirty="0" smtClean="0">
                <a:solidFill>
                  <a:srgbClr val="FF0000"/>
                </a:solidFill>
              </a:rPr>
              <a:t>tanácsa</a:t>
            </a:r>
            <a:r>
              <a:rPr lang="hu-HU" dirty="0" smtClean="0"/>
              <a:t>?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31706" y="1647322"/>
            <a:ext cx="7891074" cy="3541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Parisa </a:t>
            </a:r>
            <a:r>
              <a:rPr lang="hu-HU" dirty="0" err="1"/>
              <a:t>Liljestrand</a:t>
            </a:r>
            <a:r>
              <a:rPr lang="hu-HU" dirty="0"/>
              <a:t>, svéd kulturális miniszter </a:t>
            </a:r>
          </a:p>
          <a:p>
            <a:pPr marL="0" indent="0">
              <a:buNone/>
            </a:pPr>
            <a:r>
              <a:rPr lang="hu-HU" i="1" dirty="0">
                <a:solidFill>
                  <a:srgbClr val="FFFF00"/>
                </a:solidFill>
              </a:rPr>
              <a:t>A tömegtájékoztatás szabadsága alapvető fontosságú a demokratikus társadalom számára, ugyanakkor mind az EU-n belülről, mind azon kívülről egyre fokozódó fenyegetésekkel néz szembe. A tömegtájékoztatás szabadságáról szóló európai jogszabállyal kapcsolatos tanácsi álláspont megerősíti a médiaszolgáltatók és forrásaik védelmét, és nagyobb felelősséget ró a nemzeti szabályozó hatóságokra a Bizottsággal a médiaszolgáltatások belső piacának megfelelő működésével kapcsolatban folytatott együttműködés és a Bizottság számára való tanácsadás tekintetében, miközben biztosítja, hogy továbbra is virágozhasson minden tagállam egyedi médiakörnyezete</a:t>
            </a:r>
            <a:r>
              <a:rPr lang="hu-HU" i="1" dirty="0"/>
              <a:t>.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916-04F5-4440-B89E-255F46E54755}" type="datetime1">
              <a:rPr lang="hu-HU" smtClean="0"/>
              <a:t>2023.06.26.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Az uniós médiatörvény várható hatása a magyar sajtóra  -  Vicsek Ferenc 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206</TotalTime>
  <Words>2188</Words>
  <Application>Microsoft Office PowerPoint</Application>
  <PresentationFormat>Szélesvásznú</PresentationFormat>
  <Paragraphs>190</Paragraphs>
  <Slides>25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0" baseType="lpstr">
      <vt:lpstr>Arial</vt:lpstr>
      <vt:lpstr>Calibri</vt:lpstr>
      <vt:lpstr>Trebuchet MS</vt:lpstr>
      <vt:lpstr>Tw Cen MT</vt:lpstr>
      <vt:lpstr>Áramkör</vt:lpstr>
      <vt:lpstr> Az uniós médiatörvény várható hatása a magyar sajtóra </vt:lpstr>
      <vt:lpstr>A javaslatom </vt:lpstr>
      <vt:lpstr>A javaslat </vt:lpstr>
      <vt:lpstr>A JAVASLAT</vt:lpstr>
      <vt:lpstr>A javaslat</vt:lpstr>
      <vt:lpstr>A javaslat</vt:lpstr>
      <vt:lpstr>A javaslat - az uniós médiatanács </vt:lpstr>
      <vt:lpstr>A javaslat – az uniós médiatanács </vt:lpstr>
      <vt:lpstr>Mit mond AZ EU tanácsa?  </vt:lpstr>
      <vt:lpstr>Mit mond AZ EU tanácsa? </vt:lpstr>
      <vt:lpstr>dOnáth anna javaslata</vt:lpstr>
      <vt:lpstr>Tiltakozások</vt:lpstr>
      <vt:lpstr>tiltakozások</vt:lpstr>
      <vt:lpstr>Tiltakozások - nmhh</vt:lpstr>
      <vt:lpstr>Aggályok – polyák Gábor</vt:lpstr>
      <vt:lpstr>Aggályok – polyák Gábor</vt:lpstr>
      <vt:lpstr>Aggályok – polyák Gábor</vt:lpstr>
      <vt:lpstr>Aggályok – polyák Gábor</vt:lpstr>
      <vt:lpstr>Aggályok – polyák Gábor</vt:lpstr>
      <vt:lpstr>Aggályok – polyák Gábor</vt:lpstr>
      <vt:lpstr>Aggályok – polyák Gábor</vt:lpstr>
      <vt:lpstr>Aggályok – polyák Gábor</vt:lpstr>
      <vt:lpstr>Polyák konklúzió</vt:lpstr>
      <vt:lpstr>Informális autokráciák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uniós médiatörvény várható hatása a magyar sajtóra</dc:title>
  <dc:creator>Feri</dc:creator>
  <cp:lastModifiedBy>Feri</cp:lastModifiedBy>
  <cp:revision>21</cp:revision>
  <dcterms:created xsi:type="dcterms:W3CDTF">2023-06-26T11:03:13Z</dcterms:created>
  <dcterms:modified xsi:type="dcterms:W3CDTF">2023-06-26T14:30:38Z</dcterms:modified>
</cp:coreProperties>
</file>