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467" r:id="rId3"/>
    <p:sldId id="330" r:id="rId4"/>
    <p:sldId id="462" r:id="rId5"/>
    <p:sldId id="395" r:id="rId6"/>
    <p:sldId id="397" r:id="rId7"/>
    <p:sldId id="398" r:id="rId8"/>
    <p:sldId id="347" r:id="rId9"/>
    <p:sldId id="391" r:id="rId10"/>
    <p:sldId id="432" r:id="rId11"/>
    <p:sldId id="465" r:id="rId12"/>
    <p:sldId id="466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07861864489161"/>
          <c:y val="0.18435828558731673"/>
          <c:w val="0.350162611415889"/>
          <c:h val="0.656909351341914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Story</c:v>
                </c:pt>
                <c:pt idx="1">
                  <c:v>Echo</c:v>
                </c:pt>
                <c:pt idx="2">
                  <c:v>ATV</c:v>
                </c:pt>
                <c:pt idx="3">
                  <c:v>HírTV</c:v>
                </c:pt>
                <c:pt idx="4">
                  <c:v>Duna</c:v>
                </c:pt>
                <c:pt idx="5">
                  <c:v>M1, M2</c:v>
                </c:pt>
                <c:pt idx="6">
                  <c:v>TV2</c:v>
                </c:pt>
                <c:pt idx="7">
                  <c:v>RTL Klub</c:v>
                </c:pt>
              </c:strCache>
            </c:strRef>
          </c:cat>
          <c:val>
            <c:numRef>
              <c:f>Munka1!$B$2:$B$9</c:f>
              <c:numCache>
                <c:formatCode>#,##0</c:formatCode>
                <c:ptCount val="8"/>
                <c:pt idx="0">
                  <c:v>6.5415764399594787</c:v>
                </c:pt>
                <c:pt idx="1">
                  <c:v>6.30184708092417</c:v>
                </c:pt>
                <c:pt idx="2">
                  <c:v>20.907145606623189</c:v>
                </c:pt>
                <c:pt idx="3">
                  <c:v>25.123117868687491</c:v>
                </c:pt>
                <c:pt idx="4">
                  <c:v>22.174970396361736</c:v>
                </c:pt>
                <c:pt idx="5">
                  <c:v>43.284028584481803</c:v>
                </c:pt>
                <c:pt idx="6">
                  <c:v>62.019528848418979</c:v>
                </c:pt>
                <c:pt idx="7">
                  <c:v>72.810227271086433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4-4809-8AF7-513D41C0842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legalább havonta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Story</c:v>
                </c:pt>
                <c:pt idx="1">
                  <c:v>Echo</c:v>
                </c:pt>
                <c:pt idx="2">
                  <c:v>ATV</c:v>
                </c:pt>
                <c:pt idx="3">
                  <c:v>HírTV</c:v>
                </c:pt>
                <c:pt idx="4">
                  <c:v>Duna</c:v>
                </c:pt>
                <c:pt idx="5">
                  <c:v>M1, M2</c:v>
                </c:pt>
                <c:pt idx="6">
                  <c:v>TV2</c:v>
                </c:pt>
                <c:pt idx="7">
                  <c:v>RTL Klub</c:v>
                </c:pt>
              </c:strCache>
            </c:strRef>
          </c:cat>
          <c:val>
            <c:numRef>
              <c:f>Munka1!$C$2:$C$9</c:f>
              <c:numCache>
                <c:formatCode>#,##0</c:formatCode>
                <c:ptCount val="8"/>
                <c:pt idx="0">
                  <c:v>11.549104828828884</c:v>
                </c:pt>
                <c:pt idx="1">
                  <c:v>10.860010455241124</c:v>
                </c:pt>
                <c:pt idx="2">
                  <c:v>18.430210728581077</c:v>
                </c:pt>
                <c:pt idx="3">
                  <c:v>20.55443847458282</c:v>
                </c:pt>
                <c:pt idx="4">
                  <c:v>21.811190617811995</c:v>
                </c:pt>
                <c:pt idx="5">
                  <c:v>21.4678107506899</c:v>
                </c:pt>
                <c:pt idx="6">
                  <c:v>14.282202243898364</c:v>
                </c:pt>
                <c:pt idx="7">
                  <c:v>10.808729938106975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F4-4809-8AF7-513D41C0842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korábban nézte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Story</c:v>
                </c:pt>
                <c:pt idx="1">
                  <c:v>Echo</c:v>
                </c:pt>
                <c:pt idx="2">
                  <c:v>ATV</c:v>
                </c:pt>
                <c:pt idx="3">
                  <c:v>HírTV</c:v>
                </c:pt>
                <c:pt idx="4">
                  <c:v>Duna</c:v>
                </c:pt>
                <c:pt idx="5">
                  <c:v>M1, M2</c:v>
                </c:pt>
                <c:pt idx="6">
                  <c:v>TV2</c:v>
                </c:pt>
                <c:pt idx="7">
                  <c:v>RTL Klub</c:v>
                </c:pt>
              </c:strCache>
            </c:strRef>
          </c:cat>
          <c:val>
            <c:numRef>
              <c:f>Munka1!$D$2:$D$9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F5F4-4809-8AF7-513D41C0842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soha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Munka1!$A$2:$A$9</c:f>
              <c:strCache>
                <c:ptCount val="8"/>
                <c:pt idx="0">
                  <c:v>Story</c:v>
                </c:pt>
                <c:pt idx="1">
                  <c:v>Echo</c:v>
                </c:pt>
                <c:pt idx="2">
                  <c:v>ATV</c:v>
                </c:pt>
                <c:pt idx="3">
                  <c:v>HírTV</c:v>
                </c:pt>
                <c:pt idx="4">
                  <c:v>Duna</c:v>
                </c:pt>
                <c:pt idx="5">
                  <c:v>M1, M2</c:v>
                </c:pt>
                <c:pt idx="6">
                  <c:v>TV2</c:v>
                </c:pt>
                <c:pt idx="7">
                  <c:v>RTL Klub</c:v>
                </c:pt>
              </c:strCache>
            </c:strRef>
          </c:cat>
          <c:val>
            <c:numRef>
              <c:f>Munka1!$E$2:$E$9</c:f>
              <c:numCache>
                <c:formatCode>#,##0</c:formatCode>
                <c:ptCount val="8"/>
                <c:pt idx="0">
                  <c:v>81.909318731212124</c:v>
                </c:pt>
                <c:pt idx="1">
                  <c:v>82.83814246383524</c:v>
                </c:pt>
                <c:pt idx="2">
                  <c:v>60.662643664795759</c:v>
                </c:pt>
                <c:pt idx="3">
                  <c:v>54.322443656729625</c:v>
                </c:pt>
                <c:pt idx="4">
                  <c:v>56.013838985826276</c:v>
                </c:pt>
                <c:pt idx="5">
                  <c:v>35.248160664827978</c:v>
                </c:pt>
                <c:pt idx="6">
                  <c:v>23.698268907682937</c:v>
                </c:pt>
                <c:pt idx="7">
                  <c:v>16.381042790807026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F4-4809-8AF7-513D41C08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741981872"/>
        <c:axId val="-741980784"/>
      </c:barChart>
      <c:catAx>
        <c:axId val="-74198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741980784"/>
        <c:crosses val="autoZero"/>
        <c:auto val="1"/>
        <c:lblAlgn val="ctr"/>
        <c:lblOffset val="100"/>
        <c:noMultiLvlLbl val="0"/>
      </c:catAx>
      <c:valAx>
        <c:axId val="-741980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74198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0769846100008926E-2"/>
          <c:y val="1.5117367911501874E-2"/>
          <c:w val="0.9677345009361239"/>
          <c:h val="8.27463615153872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527788341643368"/>
          <c:y val="6.580587844303179E-2"/>
          <c:w val="0.62774683973249179"/>
          <c:h val="0.91347168053529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1">
                  <c:v>ripost.hu</c:v>
                </c:pt>
                <c:pt idx="2">
                  <c:v>magyaridok.hu</c:v>
                </c:pt>
                <c:pt idx="3">
                  <c:v>hirado.hu</c:v>
                </c:pt>
                <c:pt idx="4">
                  <c:v>direkt36.hu</c:v>
                </c:pt>
                <c:pt idx="5">
                  <c:v>888.hu</c:v>
                </c:pt>
                <c:pt idx="7">
                  <c:v>mandiner.hu</c:v>
                </c:pt>
                <c:pt idx="8">
                  <c:v>alfahir.hu</c:v>
                </c:pt>
                <c:pt idx="9">
                  <c:v>mno.hu</c:v>
                </c:pt>
                <c:pt idx="10">
                  <c:v>átlátszó.hu</c:v>
                </c:pt>
                <c:pt idx="11">
                  <c:v>nol.hu</c:v>
                </c:pt>
                <c:pt idx="12">
                  <c:v>444.hu</c:v>
                </c:pt>
                <c:pt idx="13">
                  <c:v>kuruc.info</c:v>
                </c:pt>
                <c:pt idx="14">
                  <c:v>hvg.hu</c:v>
                </c:pt>
                <c:pt idx="15">
                  <c:v>hir24.hu</c:v>
                </c:pt>
                <c:pt idx="16">
                  <c:v>index.hu</c:v>
                </c:pt>
                <c:pt idx="17">
                  <c:v>origo.hu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1">
                  <c:v>2.2877189142888477</c:v>
                </c:pt>
                <c:pt idx="2">
                  <c:v>1.536471928377044</c:v>
                </c:pt>
                <c:pt idx="3">
                  <c:v>6.1890758336195955</c:v>
                </c:pt>
                <c:pt idx="4">
                  <c:v>1.2144970929369492</c:v>
                </c:pt>
                <c:pt idx="5">
                  <c:v>4.4113424599080524</c:v>
                </c:pt>
                <c:pt idx="7">
                  <c:v>2.3655688454888377</c:v>
                </c:pt>
                <c:pt idx="8">
                  <c:v>1.8591502537477433</c:v>
                </c:pt>
                <c:pt idx="9">
                  <c:v>3.206721403932685</c:v>
                </c:pt>
                <c:pt idx="10">
                  <c:v>5.1428179142486625</c:v>
                </c:pt>
                <c:pt idx="11">
                  <c:v>3.0997845463236016</c:v>
                </c:pt>
                <c:pt idx="12">
                  <c:v>9.2359684644647615</c:v>
                </c:pt>
                <c:pt idx="13">
                  <c:v>5.6460039505252455</c:v>
                </c:pt>
                <c:pt idx="14">
                  <c:v>11.546386380792161</c:v>
                </c:pt>
                <c:pt idx="15">
                  <c:v>16.95952379632282</c:v>
                </c:pt>
                <c:pt idx="16">
                  <c:v>22.525051909849093</c:v>
                </c:pt>
                <c:pt idx="17">
                  <c:v>25.655668083632538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8-4939-AB08-C53CE471B141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ritkábban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1">
                  <c:v>ripost.hu</c:v>
                </c:pt>
                <c:pt idx="2">
                  <c:v>magyaridok.hu</c:v>
                </c:pt>
                <c:pt idx="3">
                  <c:v>hirado.hu</c:v>
                </c:pt>
                <c:pt idx="4">
                  <c:v>direkt36.hu</c:v>
                </c:pt>
                <c:pt idx="5">
                  <c:v>888.hu</c:v>
                </c:pt>
                <c:pt idx="7">
                  <c:v>mandiner.hu</c:v>
                </c:pt>
                <c:pt idx="8">
                  <c:v>alfahir.hu</c:v>
                </c:pt>
                <c:pt idx="9">
                  <c:v>mno.hu</c:v>
                </c:pt>
                <c:pt idx="10">
                  <c:v>átlátszó.hu</c:v>
                </c:pt>
                <c:pt idx="11">
                  <c:v>nol.hu</c:v>
                </c:pt>
                <c:pt idx="12">
                  <c:v>444.hu</c:v>
                </c:pt>
                <c:pt idx="13">
                  <c:v>kuruc.info</c:v>
                </c:pt>
                <c:pt idx="14">
                  <c:v>hvg.hu</c:v>
                </c:pt>
                <c:pt idx="15">
                  <c:v>hir24.hu</c:v>
                </c:pt>
                <c:pt idx="16">
                  <c:v>index.hu</c:v>
                </c:pt>
                <c:pt idx="17">
                  <c:v>origo.hu</c:v>
                </c:pt>
              </c:strCache>
            </c:strRef>
          </c:cat>
          <c:val>
            <c:numRef>
              <c:f>Munka1!$C$2:$C$19</c:f>
              <c:numCache>
                <c:formatCode>0</c:formatCode>
                <c:ptCount val="18"/>
                <c:pt idx="1">
                  <c:v>3.6139025158641278</c:v>
                </c:pt>
                <c:pt idx="2">
                  <c:v>2.5024723217079172</c:v>
                </c:pt>
                <c:pt idx="3">
                  <c:v>6.542877383476994</c:v>
                </c:pt>
                <c:pt idx="4">
                  <c:v>1.6437379324954597</c:v>
                </c:pt>
                <c:pt idx="5">
                  <c:v>4.050335684887699</c:v>
                </c:pt>
                <c:pt idx="7">
                  <c:v>3.0706802618285192</c:v>
                </c:pt>
                <c:pt idx="8">
                  <c:v>2.8426074975502127</c:v>
                </c:pt>
                <c:pt idx="9">
                  <c:v>3.2432354901573133</c:v>
                </c:pt>
                <c:pt idx="10">
                  <c:v>5.7709285299873905</c:v>
                </c:pt>
                <c:pt idx="11">
                  <c:v>3.9505450605931189</c:v>
                </c:pt>
                <c:pt idx="12">
                  <c:v>6.3415703534056096</c:v>
                </c:pt>
                <c:pt idx="13">
                  <c:v>4.7737935418662731</c:v>
                </c:pt>
                <c:pt idx="14">
                  <c:v>7.7786947212927426</c:v>
                </c:pt>
                <c:pt idx="15">
                  <c:v>11.738597404298448</c:v>
                </c:pt>
                <c:pt idx="16">
                  <c:v>10.437937948779785</c:v>
                </c:pt>
                <c:pt idx="17">
                  <c:v>12.193395731523275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48-4939-AB08-C53CE471B141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Munka1!$A$2:$A$19</c:f>
              <c:strCache>
                <c:ptCount val="18"/>
                <c:pt idx="1">
                  <c:v>ripost.hu</c:v>
                </c:pt>
                <c:pt idx="2">
                  <c:v>magyaridok.hu</c:v>
                </c:pt>
                <c:pt idx="3">
                  <c:v>hirado.hu</c:v>
                </c:pt>
                <c:pt idx="4">
                  <c:v>direkt36.hu</c:v>
                </c:pt>
                <c:pt idx="5">
                  <c:v>888.hu</c:v>
                </c:pt>
                <c:pt idx="7">
                  <c:v>mandiner.hu</c:v>
                </c:pt>
                <c:pt idx="8">
                  <c:v>alfahir.hu</c:v>
                </c:pt>
                <c:pt idx="9">
                  <c:v>mno.hu</c:v>
                </c:pt>
                <c:pt idx="10">
                  <c:v>átlátszó.hu</c:v>
                </c:pt>
                <c:pt idx="11">
                  <c:v>nol.hu</c:v>
                </c:pt>
                <c:pt idx="12">
                  <c:v>444.hu</c:v>
                </c:pt>
                <c:pt idx="13">
                  <c:v>kuruc.info</c:v>
                </c:pt>
                <c:pt idx="14">
                  <c:v>hvg.hu</c:v>
                </c:pt>
                <c:pt idx="15">
                  <c:v>hir24.hu</c:v>
                </c:pt>
                <c:pt idx="16">
                  <c:v>index.hu</c:v>
                </c:pt>
                <c:pt idx="17">
                  <c:v>origo.hu</c:v>
                </c:pt>
              </c:strCache>
            </c:strRef>
          </c:cat>
          <c:val>
            <c:numRef>
              <c:f>Munka1!$D$2:$D$19</c:f>
              <c:numCache>
                <c:formatCode>0</c:formatCode>
                <c:ptCount val="18"/>
                <c:pt idx="1">
                  <c:v>94.098378569846858</c:v>
                </c:pt>
                <c:pt idx="2">
                  <c:v>95.961055749915488</c:v>
                </c:pt>
                <c:pt idx="3">
                  <c:v>87.26804678290307</c:v>
                </c:pt>
                <c:pt idx="4">
                  <c:v>97.141764974567607</c:v>
                </c:pt>
                <c:pt idx="5">
                  <c:v>91.538321855204089</c:v>
                </c:pt>
                <c:pt idx="7">
                  <c:v>94.563750892682194</c:v>
                </c:pt>
                <c:pt idx="8">
                  <c:v>95.298242248701982</c:v>
                </c:pt>
                <c:pt idx="9">
                  <c:v>93.550043105909879</c:v>
                </c:pt>
                <c:pt idx="10">
                  <c:v>89.086253555763733</c:v>
                </c:pt>
                <c:pt idx="11">
                  <c:v>92.949670393083153</c:v>
                </c:pt>
                <c:pt idx="12">
                  <c:v>84.422461182128927</c:v>
                </c:pt>
                <c:pt idx="13">
                  <c:v>89.580202507608249</c:v>
                </c:pt>
                <c:pt idx="14">
                  <c:v>80.674918897914324</c:v>
                </c:pt>
                <c:pt idx="15">
                  <c:v>71.301878799378144</c:v>
                </c:pt>
                <c:pt idx="16">
                  <c:v>67.037010141370885</c:v>
                </c:pt>
                <c:pt idx="17">
                  <c:v>62.150936184843644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48-4939-AB08-C53CE471B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1120822272"/>
        <c:axId val="-1120834240"/>
      </c:barChart>
      <c:catAx>
        <c:axId val="-112082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20834240"/>
        <c:crosses val="autoZero"/>
        <c:auto val="1"/>
        <c:lblAlgn val="ctr"/>
        <c:lblOffset val="100"/>
        <c:noMultiLvlLbl val="0"/>
      </c:catAx>
      <c:valAx>
        <c:axId val="-112083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2082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43664333625032"/>
          <c:y val="0.20703433745456917"/>
          <c:w val="0.73658804802177502"/>
          <c:h val="0.76525048804101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kereskedelmi televíziók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 formatCode="0">
                  <c:v>46.437707668537222</c:v>
                </c:pt>
                <c:pt idx="2" formatCode="0">
                  <c:v>25.644276428913788</c:v>
                </c:pt>
                <c:pt idx="3" formatCode="0">
                  <c:v>49.500409987290844</c:v>
                </c:pt>
                <c:pt idx="4" formatCode="0">
                  <c:v>50.097363129538365</c:v>
                </c:pt>
                <c:pt idx="5" formatCode="0">
                  <c:v>53.650132096126249</c:v>
                </c:pt>
                <c:pt idx="7" formatCode="0">
                  <c:v>41.674616891273125</c:v>
                </c:pt>
                <c:pt idx="8" formatCode="0">
                  <c:v>44.496791096402205</c:v>
                </c:pt>
                <c:pt idx="9" formatCode="0">
                  <c:v>47.306678487279974</c:v>
                </c:pt>
                <c:pt idx="10" formatCode="0">
                  <c:v>53.198048548326007</c:v>
                </c:pt>
                <c:pt idx="11" formatCode="0">
                  <c:v>48.05256927310576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D-4295-A518-BD56123777C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közszolgálati televíziók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Munka1!$C$2:$C$13</c:f>
              <c:numCache>
                <c:formatCode>General</c:formatCode>
                <c:ptCount val="12"/>
                <c:pt idx="0" formatCode="0">
                  <c:v>20.939718625506504</c:v>
                </c:pt>
                <c:pt idx="2" formatCode="0">
                  <c:v>21.516182026705209</c:v>
                </c:pt>
                <c:pt idx="3" formatCode="0">
                  <c:v>17.145009951452106</c:v>
                </c:pt>
                <c:pt idx="4" formatCode="0">
                  <c:v>21.237067157481281</c:v>
                </c:pt>
                <c:pt idx="5" formatCode="0">
                  <c:v>25.6864761605182</c:v>
                </c:pt>
                <c:pt idx="7" formatCode="0">
                  <c:v>31.464555665054636</c:v>
                </c:pt>
                <c:pt idx="8" formatCode="0">
                  <c:v>25.531572963340814</c:v>
                </c:pt>
                <c:pt idx="9" formatCode="0">
                  <c:v>19.125851483709674</c:v>
                </c:pt>
                <c:pt idx="10" formatCode="0">
                  <c:v>14.392858949484514</c:v>
                </c:pt>
                <c:pt idx="11" formatCode="0">
                  <c:v>7.8928254366221005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D-4295-A518-BD56123777C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rádiók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Munka1!$D$2:$D$13</c:f>
              <c:numCache>
                <c:formatCode>General</c:formatCode>
                <c:ptCount val="12"/>
                <c:pt idx="0" formatCode="0">
                  <c:v>3.7105973782060326</c:v>
                </c:pt>
                <c:pt idx="2" formatCode="0">
                  <c:v>5.2048347873680783</c:v>
                </c:pt>
                <c:pt idx="3" formatCode="0">
                  <c:v>2.4858975954282307</c:v>
                </c:pt>
                <c:pt idx="4" formatCode="0">
                  <c:v>2.6139978956129255</c:v>
                </c:pt>
                <c:pt idx="5" formatCode="0">
                  <c:v>5.8066908113193714</c:v>
                </c:pt>
                <c:pt idx="7" formatCode="0">
                  <c:v>4.9647644164328861</c:v>
                </c:pt>
                <c:pt idx="8" formatCode="0">
                  <c:v>3.79499184888228</c:v>
                </c:pt>
                <c:pt idx="9" formatCode="0">
                  <c:v>3.5220607052030783</c:v>
                </c:pt>
                <c:pt idx="10" formatCode="0">
                  <c:v>3.5664761165692695</c:v>
                </c:pt>
                <c:pt idx="11" formatCode="0">
                  <c:v>1.9092374345334455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2D-4295-A518-BD56123777C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politikai napilapok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Munka1!$E$2:$E$13</c:f>
              <c:numCache>
                <c:formatCode>General</c:formatCode>
                <c:ptCount val="12"/>
                <c:pt idx="0" formatCode="0">
                  <c:v>1</c:v>
                </c:pt>
                <c:pt idx="2" formatCode="0">
                  <c:v>0.61423884901586268</c:v>
                </c:pt>
                <c:pt idx="3" formatCode="0">
                  <c:v>0.21068507528660038</c:v>
                </c:pt>
                <c:pt idx="4" formatCode="0">
                  <c:v>1.1204488895987113</c:v>
                </c:pt>
                <c:pt idx="5" formatCode="0">
                  <c:v>0.23350338029829429</c:v>
                </c:pt>
                <c:pt idx="7" formatCode="0">
                  <c:v>1.5637473324590552</c:v>
                </c:pt>
                <c:pt idx="8" formatCode="0">
                  <c:v>0</c:v>
                </c:pt>
                <c:pt idx="9" formatCode="0">
                  <c:v>0.60875903844518142</c:v>
                </c:pt>
                <c:pt idx="10" formatCode="0">
                  <c:v>0</c:v>
                </c:pt>
                <c:pt idx="11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2D-4295-A518-BD56123777C8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bulvár napilapok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Munka1!$F$2:$F$13</c:f>
              <c:numCache>
                <c:formatCode>General</c:formatCode>
                <c:ptCount val="12"/>
                <c:pt idx="0" formatCode="0">
                  <c:v>0</c:v>
                </c:pt>
                <c:pt idx="2" formatCode="0">
                  <c:v>0.45649465286701185</c:v>
                </c:pt>
                <c:pt idx="3" formatCode="0">
                  <c:v>0.25754392774704082</c:v>
                </c:pt>
                <c:pt idx="4" formatCode="0">
                  <c:v>0.34774363690560828</c:v>
                </c:pt>
                <c:pt idx="5" formatCode="0">
                  <c:v>0.35189051652354342</c:v>
                </c:pt>
                <c:pt idx="7" formatCode="0">
                  <c:v>0.96824442401446964</c:v>
                </c:pt>
                <c:pt idx="8" formatCode="0">
                  <c:v>0</c:v>
                </c:pt>
                <c:pt idx="9" formatCode="0">
                  <c:v>0.3576675066088873</c:v>
                </c:pt>
                <c:pt idx="10" formatCode="0">
                  <c:v>0</c:v>
                </c:pt>
                <c:pt idx="11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2D-4295-A518-BD56123777C8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hetilapok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Munka1!$G$2:$G$13</c:f>
              <c:numCache>
                <c:formatCode>General</c:formatCode>
                <c:ptCount val="12"/>
                <c:pt idx="0" formatCode="0">
                  <c:v>0</c:v>
                </c:pt>
                <c:pt idx="2" formatCode="0">
                  <c:v>0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1.3840164823292225</c:v>
                </c:pt>
                <c:pt idx="7" formatCode="0">
                  <c:v>0.48352537738196766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0.84338661143287785</c:v>
                </c:pt>
                <c:pt idx="11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2D-4295-A518-BD56123777C8}"/>
            </c:ext>
          </c:extLst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internetes hírportálok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Munka1!$H$2:$H$13</c:f>
              <c:numCache>
                <c:formatCode>General</c:formatCode>
                <c:ptCount val="12"/>
                <c:pt idx="0" formatCode="0">
                  <c:v>19.28978404134806</c:v>
                </c:pt>
                <c:pt idx="2" formatCode="0">
                  <c:v>32.606523312122945</c:v>
                </c:pt>
                <c:pt idx="3" formatCode="0">
                  <c:v>23.475527586444759</c:v>
                </c:pt>
                <c:pt idx="4" formatCode="0">
                  <c:v>14.543414051792032</c:v>
                </c:pt>
                <c:pt idx="5" formatCode="0">
                  <c:v>8.7693359051300011</c:v>
                </c:pt>
                <c:pt idx="7" formatCode="0">
                  <c:v>8.5920687102245239</c:v>
                </c:pt>
                <c:pt idx="8" formatCode="0">
                  <c:v>13.565888424632696</c:v>
                </c:pt>
                <c:pt idx="9" formatCode="0">
                  <c:v>24.16703289271371</c:v>
                </c:pt>
                <c:pt idx="10" formatCode="0">
                  <c:v>21.270176628437593</c:v>
                </c:pt>
                <c:pt idx="11" formatCode="0">
                  <c:v>35.848521707915424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2D-4295-A518-BD56123777C8}"/>
            </c:ext>
          </c:extLst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hírtelevíziók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Munka1!$I$2:$I$13</c:f>
              <c:numCache>
                <c:formatCode>General</c:formatCode>
                <c:ptCount val="12"/>
                <c:pt idx="0" formatCode="0">
                  <c:v>6.5101984757206717</c:v>
                </c:pt>
                <c:pt idx="2" formatCode="0">
                  <c:v>7.9888281500797031</c:v>
                </c:pt>
                <c:pt idx="3" formatCode="0">
                  <c:v>5.9085631419153888</c:v>
                </c:pt>
                <c:pt idx="4" formatCode="0">
                  <c:v>8.5049839059668457</c:v>
                </c:pt>
                <c:pt idx="5" formatCode="0">
                  <c:v>3.550861302047271</c:v>
                </c:pt>
                <c:pt idx="7" formatCode="0">
                  <c:v>9.1605765409731372</c:v>
                </c:pt>
                <c:pt idx="8" formatCode="0">
                  <c:v>9.3042454951637215</c:v>
                </c:pt>
                <c:pt idx="9" formatCode="0">
                  <c:v>3.9572101500139172</c:v>
                </c:pt>
                <c:pt idx="10" formatCode="0">
                  <c:v>3.1969064586805636</c:v>
                </c:pt>
                <c:pt idx="11" formatCode="0">
                  <c:v>5.3232774527269742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2D-4295-A518-BD56123777C8}"/>
            </c:ext>
          </c:extLst>
        </c:ser>
        <c:ser>
          <c:idx val="8"/>
          <c:order val="8"/>
          <c:tx>
            <c:strRef>
              <c:f>Munka1!$J$1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diploma</c:v>
                </c:pt>
                <c:pt idx="3">
                  <c:v>érettségi</c:v>
                </c:pt>
                <c:pt idx="4">
                  <c:v>szakmunkásképző</c:v>
                </c:pt>
                <c:pt idx="5">
                  <c:v>legfeljebb 8 osztály</c:v>
                </c:pt>
                <c:pt idx="7">
                  <c:v>60 +</c:v>
                </c:pt>
                <c:pt idx="8">
                  <c:v>50 - 59</c:v>
                </c:pt>
                <c:pt idx="9">
                  <c:v>40 - 49</c:v>
                </c:pt>
                <c:pt idx="10">
                  <c:v>30 - 39</c:v>
                </c:pt>
                <c:pt idx="11">
                  <c:v>18 - 29</c:v>
                </c:pt>
              </c:strCache>
            </c:strRef>
          </c:cat>
          <c:val>
            <c:numRef>
              <c:f>Munka1!$J$2:$J$13</c:f>
              <c:numCache>
                <c:formatCode>General</c:formatCode>
                <c:ptCount val="12"/>
                <c:pt idx="0" formatCode="0">
                  <c:v>1.9207384827028833</c:v>
                </c:pt>
                <c:pt idx="2" formatCode="0">
                  <c:v>5.968621792927653</c:v>
                </c:pt>
                <c:pt idx="3" formatCode="0">
                  <c:v>1.0163627344350641</c:v>
                </c:pt>
                <c:pt idx="4" formatCode="0">
                  <c:v>1.5349813331043096</c:v>
                </c:pt>
                <c:pt idx="5" formatCode="0">
                  <c:v>0.56709334570811298</c:v>
                </c:pt>
                <c:pt idx="7" formatCode="0">
                  <c:v>1.127900642186586</c:v>
                </c:pt>
                <c:pt idx="8" formatCode="0">
                  <c:v>3.3065101715783407</c:v>
                </c:pt>
                <c:pt idx="9" formatCode="0">
                  <c:v>0.95473973602573392</c:v>
                </c:pt>
                <c:pt idx="10" formatCode="0">
                  <c:v>3.5321466870691984</c:v>
                </c:pt>
                <c:pt idx="11" formatCode="0">
                  <c:v>0.97356869509616017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2D-4295-A518-BD5612377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742007984"/>
        <c:axId val="-742005808"/>
      </c:barChart>
      <c:catAx>
        <c:axId val="-74200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742005808"/>
        <c:crosses val="autoZero"/>
        <c:auto val="1"/>
        <c:lblAlgn val="ctr"/>
        <c:lblOffset val="100"/>
        <c:noMultiLvlLbl val="0"/>
      </c:catAx>
      <c:valAx>
        <c:axId val="-742005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74200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5"/>
          <c:y val="1.5117367911501874E-2"/>
          <c:w val="0.9"/>
          <c:h val="0.16924091767581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43664333625029"/>
          <c:y val="0.21281756926289741"/>
          <c:w val="0.73658804802177502"/>
          <c:h val="0.76525048804101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kereskedelmi televíziók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 formatCode="0">
                  <c:v>46.437707668537236</c:v>
                </c:pt>
                <c:pt idx="2" formatCode="0">
                  <c:v>53.627048466810955</c:v>
                </c:pt>
                <c:pt idx="3" formatCode="0">
                  <c:v>42.830599192859552</c:v>
                </c:pt>
                <c:pt idx="5" formatCode="0">
                  <c:v>48.606275371135183</c:v>
                </c:pt>
                <c:pt idx="6" formatCode="0">
                  <c:v>42.642240298690545</c:v>
                </c:pt>
                <c:pt idx="8" formatCode="0">
                  <c:v>44.382779397401649</c:v>
                </c:pt>
                <c:pt idx="9" formatCode="0">
                  <c:v>35.794581306464551</c:v>
                </c:pt>
                <c:pt idx="10" formatCode="0">
                  <c:v>54.41559879246801</c:v>
                </c:pt>
                <c:pt idx="11" formatCode="0">
                  <c:v>45.523515377369741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4-421E-9D0F-C6675A1A3126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közszolgálati televíziók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Munka1!$C$2:$C$13</c:f>
              <c:numCache>
                <c:formatCode>General</c:formatCode>
                <c:ptCount val="12"/>
                <c:pt idx="0" formatCode="0">
                  <c:v>20.939718625506504</c:v>
                </c:pt>
                <c:pt idx="2" formatCode="0">
                  <c:v>31.518657541399186</c:v>
                </c:pt>
                <c:pt idx="3" formatCode="0">
                  <c:v>16.129281157320893</c:v>
                </c:pt>
                <c:pt idx="5" formatCode="0">
                  <c:v>21.009100812108038</c:v>
                </c:pt>
                <c:pt idx="6" formatCode="0">
                  <c:v>21.08760998228523</c:v>
                </c:pt>
                <c:pt idx="8" formatCode="0">
                  <c:v>13.443789144295588</c:v>
                </c:pt>
                <c:pt idx="9" formatCode="0">
                  <c:v>23.160056699505599</c:v>
                </c:pt>
                <c:pt idx="10" formatCode="0">
                  <c:v>14.759350812698139</c:v>
                </c:pt>
                <c:pt idx="11" formatCode="0">
                  <c:v>31.385803789928534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4-421E-9D0F-C6675A1A3126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rádiók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Munka1!$D$2:$D$13</c:f>
              <c:numCache>
                <c:formatCode>General</c:formatCode>
                <c:ptCount val="12"/>
                <c:pt idx="0" formatCode="0">
                  <c:v>3.7105973782060309</c:v>
                </c:pt>
                <c:pt idx="2" formatCode="0">
                  <c:v>4.4353564592875454</c:v>
                </c:pt>
                <c:pt idx="3" formatCode="0">
                  <c:v>3.3385706275964684</c:v>
                </c:pt>
                <c:pt idx="5" formatCode="0">
                  <c:v>4.1802901613508672</c:v>
                </c:pt>
                <c:pt idx="6" formatCode="0">
                  <c:v>2.9576541550238873</c:v>
                </c:pt>
                <c:pt idx="8" formatCode="0">
                  <c:v>7.5307995396903289</c:v>
                </c:pt>
                <c:pt idx="9" formatCode="0">
                  <c:v>2.3342233043349587</c:v>
                </c:pt>
                <c:pt idx="10" formatCode="0">
                  <c:v>1.6927050834966717</c:v>
                </c:pt>
                <c:pt idx="11" formatCode="0">
                  <c:v>2.3457621671135565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24-421E-9D0F-C6675A1A3126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politikai napilapok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Munka1!$E$2:$E$13</c:f>
              <c:numCache>
                <c:formatCode>General</c:formatCode>
                <c:ptCount val="12"/>
                <c:pt idx="0" formatCode="0">
                  <c:v>1</c:v>
                </c:pt>
                <c:pt idx="2" formatCode="0">
                  <c:v>0.86409418968899654</c:v>
                </c:pt>
                <c:pt idx="3" formatCode="0">
                  <c:v>0.41347093385070588</c:v>
                </c:pt>
                <c:pt idx="5" formatCode="0">
                  <c:v>0</c:v>
                </c:pt>
                <c:pt idx="6" formatCode="0">
                  <c:v>1.4987565676785346</c:v>
                </c:pt>
                <c:pt idx="8" formatCode="0">
                  <c:v>0.33882996470785104</c:v>
                </c:pt>
                <c:pt idx="9" formatCode="0">
                  <c:v>0.67441119737313182</c:v>
                </c:pt>
                <c:pt idx="10" formatCode="0">
                  <c:v>1.2082702250886699</c:v>
                </c:pt>
                <c:pt idx="11" formatCode="0">
                  <c:v>0.39569071434573344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24-421E-9D0F-C6675A1A3126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bulvár napilapok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Munka1!$F$2:$F$13</c:f>
              <c:numCache>
                <c:formatCode>General</c:formatCode>
                <c:ptCount val="12"/>
                <c:pt idx="0" formatCode="0">
                  <c:v>0</c:v>
                </c:pt>
                <c:pt idx="2" formatCode="0">
                  <c:v>0.64881967520514761</c:v>
                </c:pt>
                <c:pt idx="3" formatCode="0">
                  <c:v>0.19899990804989376</c:v>
                </c:pt>
                <c:pt idx="5" formatCode="0">
                  <c:v>0.1939057167956442</c:v>
                </c:pt>
                <c:pt idx="6" formatCode="0">
                  <c:v>0.58908395263159874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0.96627167705596939</c:v>
                </c:pt>
                <c:pt idx="11" formatCode="0">
                  <c:v>0.21146684061168083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24-421E-9D0F-C6675A1A3126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hetilapok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Munka1!$G$2:$G$13</c:f>
              <c:numCache>
                <c:formatCode>General</c:formatCode>
                <c:ptCount val="12"/>
                <c:pt idx="0" formatCode="0">
                  <c:v>0</c:v>
                </c:pt>
                <c:pt idx="2" formatCode="0">
                  <c:v>0.44608804198550661</c:v>
                </c:pt>
                <c:pt idx="3" formatCode="0">
                  <c:v>0.23712644075316228</c:v>
                </c:pt>
                <c:pt idx="5" formatCode="0">
                  <c:v>0.36857052076600838</c:v>
                </c:pt>
                <c:pt idx="6" formatCode="0">
                  <c:v>0.18963959181156576</c:v>
                </c:pt>
                <c:pt idx="8" formatCode="0">
                  <c:v>1.0177799472704072</c:v>
                </c:pt>
                <c:pt idx="9" formatCode="0">
                  <c:v>0</c:v>
                </c:pt>
                <c:pt idx="10" formatCode="0">
                  <c:v>0</c:v>
                </c:pt>
                <c:pt idx="11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24-421E-9D0F-C6675A1A3126}"/>
            </c:ext>
          </c:extLst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internetes hírportálok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Munka1!$H$2:$H$13</c:f>
              <c:numCache>
                <c:formatCode>General</c:formatCode>
                <c:ptCount val="12"/>
                <c:pt idx="0" formatCode="0">
                  <c:v>19.289784041348067</c:v>
                </c:pt>
                <c:pt idx="2" formatCode="0">
                  <c:v>0.96681181631885083</c:v>
                </c:pt>
                <c:pt idx="3" formatCode="0">
                  <c:v>27.907586025960452</c:v>
                </c:pt>
                <c:pt idx="5" formatCode="0">
                  <c:v>19.573051397308181</c:v>
                </c:pt>
                <c:pt idx="6" formatCode="0">
                  <c:v>18.624344359279828</c:v>
                </c:pt>
                <c:pt idx="8" formatCode="0">
                  <c:v>24.645393360075659</c:v>
                </c:pt>
                <c:pt idx="9" formatCode="0">
                  <c:v>27.119757366805594</c:v>
                </c:pt>
                <c:pt idx="10" formatCode="0">
                  <c:v>17.370790467579575</c:v>
                </c:pt>
                <c:pt idx="11" formatCode="0">
                  <c:v>13.773433821110975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24-421E-9D0F-C6675A1A3126}"/>
            </c:ext>
          </c:extLst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hírtelevíziók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Munka1!$I$2:$I$13</c:f>
              <c:numCache>
                <c:formatCode>General</c:formatCode>
                <c:ptCount val="12"/>
                <c:pt idx="0" formatCode="0">
                  <c:v>6.5101984757206699</c:v>
                </c:pt>
                <c:pt idx="2" formatCode="0">
                  <c:v>6.2631991619744518</c:v>
                </c:pt>
                <c:pt idx="3" formatCode="0">
                  <c:v>6.6871182345084135</c:v>
                </c:pt>
                <c:pt idx="5" formatCode="0">
                  <c:v>3.8965835491598053</c:v>
                </c:pt>
                <c:pt idx="6" formatCode="0">
                  <c:v>10.893913833483117</c:v>
                </c:pt>
                <c:pt idx="8" formatCode="0">
                  <c:v>4.3254207909736788</c:v>
                </c:pt>
                <c:pt idx="9" formatCode="0">
                  <c:v>10.46945225588618</c:v>
                </c:pt>
                <c:pt idx="10" formatCode="0">
                  <c:v>9.5870129416131409</c:v>
                </c:pt>
                <c:pt idx="11" formatCode="0">
                  <c:v>5.5286826404434883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24-421E-9D0F-C6675A1A3126}"/>
            </c:ext>
          </c:extLst>
        </c:ser>
        <c:ser>
          <c:idx val="8"/>
          <c:order val="8"/>
          <c:tx>
            <c:strRef>
              <c:f>Munka1!$J$1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teljes népesség</c:v>
                </c:pt>
                <c:pt idx="2">
                  <c:v>nem használ internetet</c:v>
                </c:pt>
                <c:pt idx="3">
                  <c:v>használt internetet</c:v>
                </c:pt>
                <c:pt idx="5">
                  <c:v>inkább nem érdekli</c:v>
                </c:pt>
                <c:pt idx="6">
                  <c:v>inkább érdekli a politika</c:v>
                </c:pt>
                <c:pt idx="8">
                  <c:v>nincs pártja</c:v>
                </c:pt>
                <c:pt idx="9">
                  <c:v>Jobbik</c:v>
                </c:pt>
                <c:pt idx="10">
                  <c:v>ellenzéki (Jobbik nélkül)</c:v>
                </c:pt>
                <c:pt idx="11">
                  <c:v>Fidesz-KDNP</c:v>
                </c:pt>
              </c:strCache>
            </c:strRef>
          </c:cat>
          <c:val>
            <c:numRef>
              <c:f>Munka1!$J$2:$J$13</c:f>
              <c:numCache>
                <c:formatCode>General</c:formatCode>
                <c:ptCount val="12"/>
                <c:pt idx="0" formatCode="0">
                  <c:v>1.9207384827028833</c:v>
                </c:pt>
                <c:pt idx="2" formatCode="0">
                  <c:v>1.2299246473293384</c:v>
                </c:pt>
                <c:pt idx="3" formatCode="0">
                  <c:v>2.2572474791004438</c:v>
                </c:pt>
                <c:pt idx="5" formatCode="0">
                  <c:v>2.1722224713760379</c:v>
                </c:pt>
                <c:pt idx="6" formatCode="0">
                  <c:v>1.516757259115562</c:v>
                </c:pt>
                <c:pt idx="8" formatCode="0">
                  <c:v>4.3152078555849895</c:v>
                </c:pt>
                <c:pt idx="9" formatCode="0">
                  <c:v>0.4475178696300845</c:v>
                </c:pt>
                <c:pt idx="10" formatCode="0">
                  <c:v>0</c:v>
                </c:pt>
                <c:pt idx="11" formatCode="0">
                  <c:v>0.83564464907621572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24-421E-9D0F-C6675A1A3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742002544"/>
        <c:axId val="-741995472"/>
      </c:barChart>
      <c:catAx>
        <c:axId val="-74200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741995472"/>
        <c:crosses val="autoZero"/>
        <c:auto val="1"/>
        <c:lblAlgn val="ctr"/>
        <c:lblOffset val="100"/>
        <c:noMultiLvlLbl val="0"/>
      </c:catAx>
      <c:valAx>
        <c:axId val="-741995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74200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5"/>
          <c:y val="1.5117367911501874E-2"/>
          <c:w val="0.9"/>
          <c:h val="0.16924091767581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844090286342165"/>
          <c:y val="2.855340129874032E-2"/>
          <c:w val="0.38196591616541153"/>
          <c:h val="0.89677505990184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rgbClr val="21596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76092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Munka1!$A$2:$A$13</c:f>
              <c:strCache>
                <c:ptCount val="12"/>
                <c:pt idx="0">
                  <c:v>hírrádiók</c:v>
                </c:pt>
                <c:pt idx="1">
                  <c:v>politikai napilapok</c:v>
                </c:pt>
                <c:pt idx="2">
                  <c:v>hetilapok</c:v>
                </c:pt>
                <c:pt idx="3">
                  <c:v>megyei napilapok</c:v>
                </c:pt>
                <c:pt idx="4">
                  <c:v>nyomtatott bulvárlapok</c:v>
                </c:pt>
                <c:pt idx="5">
                  <c:v>"közszolgálati" rádiók</c:v>
                </c:pt>
                <c:pt idx="6">
                  <c:v>kereskedelmi rádió</c:v>
                </c:pt>
                <c:pt idx="7">
                  <c:v>kisebb internetes hírportálok</c:v>
                </c:pt>
                <c:pt idx="8">
                  <c:v>vezető internetes hírportálok</c:v>
                </c:pt>
                <c:pt idx="9">
                  <c:v>hírtelevíziók</c:v>
                </c:pt>
                <c:pt idx="10">
                  <c:v>"közszolgálati" televíziók</c:v>
                </c:pt>
                <c:pt idx="11">
                  <c:v>kereskedelmi televíziók</c:v>
                </c:pt>
              </c:strCache>
            </c:strRef>
          </c:cat>
          <c:val>
            <c:numRef>
              <c:f>Munka1!$B$2:$B$13</c:f>
              <c:numCache>
                <c:formatCode>#,##0</c:formatCode>
                <c:ptCount val="12"/>
                <c:pt idx="0">
                  <c:v>8.1646826947988398</c:v>
                </c:pt>
                <c:pt idx="1">
                  <c:v>9.2530949845363928</c:v>
                </c:pt>
                <c:pt idx="2">
                  <c:v>15.753157248534206</c:v>
                </c:pt>
                <c:pt idx="3">
                  <c:v>24.64655478548055</c:v>
                </c:pt>
                <c:pt idx="4">
                  <c:v>27.764349837364104</c:v>
                </c:pt>
                <c:pt idx="5">
                  <c:v>36.070422590982595</c:v>
                </c:pt>
                <c:pt idx="6">
                  <c:v>39.338517587833095</c:v>
                </c:pt>
                <c:pt idx="7">
                  <c:v>41.131474825855634</c:v>
                </c:pt>
                <c:pt idx="8">
                  <c:v>43.820600564475214</c:v>
                </c:pt>
                <c:pt idx="9">
                  <c:v>50.712038753649722</c:v>
                </c:pt>
                <c:pt idx="10">
                  <c:v>66.170003924789626</c:v>
                </c:pt>
                <c:pt idx="11">
                  <c:v>87.533273570142697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C7-4C83-A152-89B263C3D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-1120834784"/>
        <c:axId val="-1120832064"/>
      </c:barChart>
      <c:catAx>
        <c:axId val="-1120834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-1120832064"/>
        <c:crosses val="autoZero"/>
        <c:auto val="1"/>
        <c:lblAlgn val="ctr"/>
        <c:lblOffset val="100"/>
        <c:noMultiLvlLbl val="0"/>
      </c:catAx>
      <c:valAx>
        <c:axId val="-1120832064"/>
        <c:scaling>
          <c:orientation val="minMax"/>
        </c:scaling>
        <c:delete val="1"/>
        <c:axPos val="b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one"/>
        <c:crossAx val="-1120834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41671667750176"/>
          <c:y val="0.20703433745456937"/>
          <c:w val="0.67560796788741995"/>
          <c:h val="0.76525048804101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más televízió</c:v>
                </c:pt>
                <c:pt idx="1">
                  <c:v>Euronews</c:v>
                </c:pt>
                <c:pt idx="3">
                  <c:v>Echo</c:v>
                </c:pt>
                <c:pt idx="4">
                  <c:v>ATV</c:v>
                </c:pt>
                <c:pt idx="5">
                  <c:v>HírTV</c:v>
                </c:pt>
                <c:pt idx="7">
                  <c:v>M1, M2, M4, M5 Duna</c:v>
                </c:pt>
                <c:pt idx="8">
                  <c:v>TV2</c:v>
                </c:pt>
                <c:pt idx="9">
                  <c:v>RTL Klub</c:v>
                </c:pt>
              </c:strCache>
            </c:strRef>
          </c:cat>
          <c:val>
            <c:numRef>
              <c:f>Munka1!$B$2:$B$11</c:f>
              <c:numCache>
                <c:formatCode>0</c:formatCode>
                <c:ptCount val="10"/>
                <c:pt idx="0">
                  <c:v>5.0002162619347281</c:v>
                </c:pt>
                <c:pt idx="1">
                  <c:v>1.0594584810301422</c:v>
                </c:pt>
                <c:pt idx="3">
                  <c:v>8.3508752061338392</c:v>
                </c:pt>
                <c:pt idx="4">
                  <c:v>20.945600574613657</c:v>
                </c:pt>
                <c:pt idx="5">
                  <c:v>23.23482294855549</c:v>
                </c:pt>
                <c:pt idx="7">
                  <c:v>46.622599509694354</c:v>
                </c:pt>
                <c:pt idx="8">
                  <c:v>61.279759254489143</c:v>
                </c:pt>
                <c:pt idx="9">
                  <c:v>74.753609657844265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9-407E-9259-0D7DBB4E24F7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legalább havonta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más televízió</c:v>
                </c:pt>
                <c:pt idx="1">
                  <c:v>Euronews</c:v>
                </c:pt>
                <c:pt idx="3">
                  <c:v>Echo</c:v>
                </c:pt>
                <c:pt idx="4">
                  <c:v>ATV</c:v>
                </c:pt>
                <c:pt idx="5">
                  <c:v>HírTV</c:v>
                </c:pt>
                <c:pt idx="7">
                  <c:v>M1, M2, M4, M5 Duna</c:v>
                </c:pt>
                <c:pt idx="8">
                  <c:v>TV2</c:v>
                </c:pt>
                <c:pt idx="9">
                  <c:v>RTL Klub</c:v>
                </c:pt>
              </c:strCache>
            </c:strRef>
          </c:cat>
          <c:val>
            <c:numRef>
              <c:f>Munka1!$C$2:$C$11</c:f>
              <c:numCache>
                <c:formatCode>0</c:formatCode>
                <c:ptCount val="10"/>
                <c:pt idx="0">
                  <c:v>6.1023201969197851</c:v>
                </c:pt>
                <c:pt idx="1">
                  <c:v>3.471609325068191</c:v>
                </c:pt>
                <c:pt idx="3">
                  <c:v>10.29910460866045</c:v>
                </c:pt>
                <c:pt idx="4">
                  <c:v>17.947223350274989</c:v>
                </c:pt>
                <c:pt idx="5">
                  <c:v>17.737717167842291</c:v>
                </c:pt>
                <c:pt idx="7">
                  <c:v>19.581021196563029</c:v>
                </c:pt>
                <c:pt idx="8">
                  <c:v>15.781986814797104</c:v>
                </c:pt>
                <c:pt idx="9">
                  <c:v>9.9114419031422525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9-407E-9259-0D7DBB4E24F7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korábban nézte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Munka1!$A$2:$A$11</c:f>
              <c:strCache>
                <c:ptCount val="10"/>
                <c:pt idx="0">
                  <c:v>más televízió</c:v>
                </c:pt>
                <c:pt idx="1">
                  <c:v>Euronews</c:v>
                </c:pt>
                <c:pt idx="3">
                  <c:v>Echo</c:v>
                </c:pt>
                <c:pt idx="4">
                  <c:v>ATV</c:v>
                </c:pt>
                <c:pt idx="5">
                  <c:v>HírTV</c:v>
                </c:pt>
                <c:pt idx="7">
                  <c:v>M1, M2, M4, M5 Duna</c:v>
                </c:pt>
                <c:pt idx="8">
                  <c:v>TV2</c:v>
                </c:pt>
                <c:pt idx="9">
                  <c:v>RTL Klub</c:v>
                </c:pt>
              </c:strCache>
            </c:strRef>
          </c:cat>
          <c:val>
            <c:numRef>
              <c:f>Munka1!$D$2:$D$11</c:f>
              <c:numCache>
                <c:formatCode>0</c:formatCode>
                <c:ptCount val="10"/>
                <c:pt idx="0">
                  <c:v>1.1748858253698888</c:v>
                </c:pt>
                <c:pt idx="1">
                  <c:v>1.3495541489954954</c:v>
                </c:pt>
                <c:pt idx="3">
                  <c:v>1.6311113173252798</c:v>
                </c:pt>
                <c:pt idx="4">
                  <c:v>1.456378328966998</c:v>
                </c:pt>
                <c:pt idx="5">
                  <c:v>2.6342112829589608</c:v>
                </c:pt>
                <c:pt idx="7">
                  <c:v>4.9994987683587482</c:v>
                </c:pt>
                <c:pt idx="8">
                  <c:v>3.1526264906929535</c:v>
                </c:pt>
                <c:pt idx="9">
                  <c:v>2.5909106404719946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59-407E-9259-0D7DBB4E24F7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soha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Munka1!$A$2:$A$11</c:f>
              <c:strCache>
                <c:ptCount val="10"/>
                <c:pt idx="0">
                  <c:v>más televízió</c:v>
                </c:pt>
                <c:pt idx="1">
                  <c:v>Euronews</c:v>
                </c:pt>
                <c:pt idx="3">
                  <c:v>Echo</c:v>
                </c:pt>
                <c:pt idx="4">
                  <c:v>ATV</c:v>
                </c:pt>
                <c:pt idx="5">
                  <c:v>HírTV</c:v>
                </c:pt>
                <c:pt idx="7">
                  <c:v>M1, M2, M4, M5 Duna</c:v>
                </c:pt>
                <c:pt idx="8">
                  <c:v>TV2</c:v>
                </c:pt>
                <c:pt idx="9">
                  <c:v>RTL Klub</c:v>
                </c:pt>
              </c:strCache>
            </c:strRef>
          </c:cat>
          <c:val>
            <c:numRef>
              <c:f>Munka1!$E$2:$E$11</c:f>
              <c:numCache>
                <c:formatCode>0</c:formatCode>
                <c:ptCount val="10"/>
                <c:pt idx="0">
                  <c:v>87.722577715775259</c:v>
                </c:pt>
                <c:pt idx="1">
                  <c:v>94.119378044905858</c:v>
                </c:pt>
                <c:pt idx="3">
                  <c:v>79.718908867879989</c:v>
                </c:pt>
                <c:pt idx="4">
                  <c:v>59.650797746143596</c:v>
                </c:pt>
                <c:pt idx="5">
                  <c:v>56.393248600642458</c:v>
                </c:pt>
                <c:pt idx="7">
                  <c:v>28.796880525383152</c:v>
                </c:pt>
                <c:pt idx="8">
                  <c:v>19.785627440020217</c:v>
                </c:pt>
                <c:pt idx="9" formatCode="#,##0">
                  <c:v>12.744037798541051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59-407E-9259-0D7DBB4E2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596405264"/>
        <c:axId val="-596404176"/>
      </c:barChart>
      <c:catAx>
        <c:axId val="-59640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596404176"/>
        <c:crosses val="autoZero"/>
        <c:auto val="1"/>
        <c:lblAlgn val="ctr"/>
        <c:lblOffset val="100"/>
        <c:noMultiLvlLbl val="0"/>
      </c:catAx>
      <c:valAx>
        <c:axId val="-596404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59640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HírTV</c:v>
                </c:pt>
                <c:pt idx="1">
                  <c:v>M1, M2, M4, M5, Duna TV</c:v>
                </c:pt>
                <c:pt idx="2">
                  <c:v>TV2</c:v>
                </c:pt>
                <c:pt idx="3">
                  <c:v>RTL Klub</c:v>
                </c:pt>
                <c:pt idx="4">
                  <c:v>Magyar Nemzet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23</c:v>
                </c:pt>
                <c:pt idx="1">
                  <c:v>47</c:v>
                </c:pt>
                <c:pt idx="2">
                  <c:v>61</c:v>
                </c:pt>
                <c:pt idx="3">
                  <c:v>75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FA-4674-8B75-209F00B15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96402544"/>
        <c:axId val="-596423216"/>
      </c:barChart>
      <c:catAx>
        <c:axId val="-596402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-596423216"/>
        <c:crosses val="autoZero"/>
        <c:auto val="1"/>
        <c:lblAlgn val="ctr"/>
        <c:lblOffset val="100"/>
        <c:noMultiLvlLbl val="0"/>
      </c:catAx>
      <c:valAx>
        <c:axId val="-59642321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-59640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318395804996491"/>
          <c:y val="3.7102883613804948E-2"/>
          <c:w val="0.31596683088345251"/>
          <c:h val="0.853353840400764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rgbClr val="4F6228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HírTV</c:v>
                </c:pt>
                <c:pt idx="1">
                  <c:v>M1, M2, M4, M5, Duna TV</c:v>
                </c:pt>
                <c:pt idx="2">
                  <c:v>TV2</c:v>
                </c:pt>
                <c:pt idx="3">
                  <c:v>RTL Klub</c:v>
                </c:pt>
                <c:pt idx="4">
                  <c:v>Magyar Nemzet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E-4D39-A700-6082D8AE2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96418864"/>
        <c:axId val="-596422672"/>
      </c:barChart>
      <c:catAx>
        <c:axId val="-596418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-596422672"/>
        <c:crosses val="autoZero"/>
        <c:auto val="1"/>
        <c:lblAlgn val="ctr"/>
        <c:lblOffset val="100"/>
        <c:noMultiLvlLbl val="0"/>
      </c:catAx>
      <c:valAx>
        <c:axId val="-59642267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-59641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64490232161999"/>
          <c:y val="1.3826004284761707E-3"/>
          <c:w val="0.60348062102716959"/>
          <c:h val="0.75074828374599978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rgbClr val="4F62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DAC-4417-A994-916F90BFA1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AC-4417-A994-916F90BFA1AA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DAC-4417-A994-916F90BFA1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AC-4417-A994-916F90BFA1AA}"/>
              </c:ext>
            </c:extLst>
          </c:dPt>
          <c:dLbls>
            <c:dLbl>
              <c:idx val="2"/>
              <c:layout>
                <c:manualLayout>
                  <c:x val="8.4535394852096983E-3"/>
                  <c:y val="7.935206725256444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AC-4417-A994-916F90BFA1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nt/nv</c:v>
                </c:pt>
              </c:strCache>
            </c:strRef>
          </c:cat>
          <c:val>
            <c:numRef>
              <c:f>Munka1!$B$2:$B$4</c:f>
              <c:numCache>
                <c:formatCode>0</c:formatCode>
                <c:ptCount val="3"/>
                <c:pt idx="0">
                  <c:v>59.453726591499183</c:v>
                </c:pt>
                <c:pt idx="1">
                  <c:v>38.652823277196113</c:v>
                </c:pt>
                <c:pt idx="2">
                  <c:v>1.8934501313043681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AC-4417-A994-916F90BFA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77788519117974964"/>
          <c:w val="0.82174740234171273"/>
          <c:h val="0.21876452705168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64490232162003"/>
          <c:y val="1.3826004284761715E-3"/>
          <c:w val="0.60348062102716959"/>
          <c:h val="0.750748283746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rgbClr val="4F62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CB1-46EF-91D2-DE2D52CE38E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B1-46EF-91D2-DE2D52CE38EA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CB1-46EF-91D2-DE2D52CE38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B1-46EF-91D2-DE2D52CE38E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CB1-46EF-91D2-DE2D52CE38EA}"/>
                </c:ext>
              </c:extLst>
            </c:dLbl>
            <c:dLbl>
              <c:idx val="2"/>
              <c:layout>
                <c:manualLayout>
                  <c:x val="8.453539485209707E-3"/>
                  <c:y val="7.93520672525645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B1-46EF-91D2-DE2D52CE3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inkább zavarják</c:v>
                </c:pt>
                <c:pt idx="1">
                  <c:v>inkább nem zavarják</c:v>
                </c:pt>
                <c:pt idx="2">
                  <c:v>nt/nv</c:v>
                </c:pt>
              </c:strCache>
            </c:strRef>
          </c:cat>
          <c:val>
            <c:numRef>
              <c:f>Munka1!$B$2:$B$4</c:f>
              <c:numCache>
                <c:formatCode>0</c:formatCode>
                <c:ptCount val="3"/>
                <c:pt idx="0">
                  <c:v>33.127123600560061</c:v>
                </c:pt>
                <c:pt idx="1">
                  <c:v>66.165730822874252</c:v>
                </c:pt>
                <c:pt idx="2">
                  <c:v>0.7071455765650817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B1-46EF-91D2-DE2D52CE3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75824088115571875"/>
          <c:w val="0.96966403660773093"/>
          <c:h val="0.23840875216010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07861864489161"/>
          <c:y val="0.19443653086165041"/>
          <c:w val="0.33698557335126245"/>
          <c:h val="0.5485682146428176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Inforádió</c:v>
                </c:pt>
                <c:pt idx="1">
                  <c:v>Klub Rádió</c:v>
                </c:pt>
                <c:pt idx="2">
                  <c:v>helyi (városi) rádió</c:v>
                </c:pt>
                <c:pt idx="3">
                  <c:v>Class FM</c:v>
                </c:pt>
                <c:pt idx="4">
                  <c:v>Kossuth, Petőfi</c:v>
                </c:pt>
              </c:strCache>
            </c:strRef>
          </c:cat>
          <c:val>
            <c:numRef>
              <c:f>Munka1!$B$2:$B$6</c:f>
              <c:numCache>
                <c:formatCode>#,##0</c:formatCode>
                <c:ptCount val="5"/>
                <c:pt idx="0">
                  <c:v>2.0579848522499415</c:v>
                </c:pt>
                <c:pt idx="1">
                  <c:v>3.8015520419762674</c:v>
                </c:pt>
                <c:pt idx="2">
                  <c:v>15.822687975797386</c:v>
                </c:pt>
                <c:pt idx="3">
                  <c:v>25.465893262689629</c:v>
                </c:pt>
                <c:pt idx="4">
                  <c:v>27.543160045724289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D-4DC3-A965-57E2CE007D06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ritkábban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Inforádió</c:v>
                </c:pt>
                <c:pt idx="1">
                  <c:v>Klub Rádió</c:v>
                </c:pt>
                <c:pt idx="2">
                  <c:v>helyi (városi) rádió</c:v>
                </c:pt>
                <c:pt idx="3">
                  <c:v>Class FM</c:v>
                </c:pt>
                <c:pt idx="4">
                  <c:v>Kossuth, Petőfi</c:v>
                </c:pt>
              </c:strCache>
            </c:strRef>
          </c:cat>
          <c:val>
            <c:numRef>
              <c:f>Munka1!$C$2:$C$6</c:f>
              <c:numCache>
                <c:formatCode>#,##0</c:formatCode>
                <c:ptCount val="5"/>
                <c:pt idx="0">
                  <c:v>3.0924408843977567</c:v>
                </c:pt>
                <c:pt idx="1">
                  <c:v>2.9551100646714281</c:v>
                </c:pt>
                <c:pt idx="2">
                  <c:v>3.9685620921520472</c:v>
                </c:pt>
                <c:pt idx="3">
                  <c:v>8.4143440011139869</c:v>
                </c:pt>
                <c:pt idx="4">
                  <c:v>7.2745766303258375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4D-4DC3-A965-57E2CE007D06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Inforádió</c:v>
                </c:pt>
                <c:pt idx="1">
                  <c:v>Klub Rádió</c:v>
                </c:pt>
                <c:pt idx="2">
                  <c:v>helyi (városi) rádió</c:v>
                </c:pt>
                <c:pt idx="3">
                  <c:v>Class FM</c:v>
                </c:pt>
                <c:pt idx="4">
                  <c:v>Kossuth, Petőfi</c:v>
                </c:pt>
              </c:strCache>
            </c:strRef>
          </c:cat>
          <c:val>
            <c:numRef>
              <c:f>Munka1!$D$2:$D$6</c:f>
              <c:numCache>
                <c:formatCode>#,##0</c:formatCode>
                <c:ptCount val="5"/>
                <c:pt idx="0">
                  <c:v>94.849574263352736</c:v>
                </c:pt>
                <c:pt idx="1">
                  <c:v>93.243337893352688</c:v>
                </c:pt>
                <c:pt idx="2">
                  <c:v>80.208749932050296</c:v>
                </c:pt>
                <c:pt idx="3">
                  <c:v>66.119762736195767</c:v>
                </c:pt>
                <c:pt idx="4">
                  <c:v>65.182263323949954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4D-4DC3-A965-57E2CE007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596397104"/>
        <c:axId val="-596396016"/>
      </c:barChart>
      <c:catAx>
        <c:axId val="-59639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596396016"/>
        <c:crosses val="autoZero"/>
        <c:auto val="1"/>
        <c:lblAlgn val="ctr"/>
        <c:lblOffset val="100"/>
        <c:noMultiLvlLbl val="0"/>
      </c:catAx>
      <c:valAx>
        <c:axId val="-596396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59639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23567130403707"/>
          <c:y val="9.2729333386773291E-2"/>
          <c:w val="0.59978897972168366"/>
          <c:h val="0.879555606026197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más rádió</c:v>
                </c:pt>
                <c:pt idx="1">
                  <c:v>Lánchíd rádió</c:v>
                </c:pt>
                <c:pt idx="2">
                  <c:v>Inforádió</c:v>
                </c:pt>
                <c:pt idx="3">
                  <c:v>Klub Rádió</c:v>
                </c:pt>
                <c:pt idx="4">
                  <c:v>helyi (városi) rádió</c:v>
                </c:pt>
                <c:pt idx="5">
                  <c:v>Class FM</c:v>
                </c:pt>
                <c:pt idx="6">
                  <c:v>Kossuth, Petőfi</c:v>
                </c:pt>
              </c:strCache>
            </c:strRef>
          </c:cat>
          <c:val>
            <c:numRef>
              <c:f>Munka1!$B$2:$B$8</c:f>
              <c:numCache>
                <c:formatCode>0</c:formatCode>
                <c:ptCount val="7"/>
                <c:pt idx="0">
                  <c:v>4.7050082139848497</c:v>
                </c:pt>
                <c:pt idx="1">
                  <c:v>0.78931900517501441</c:v>
                </c:pt>
                <c:pt idx="2">
                  <c:v>1.2009443532271815</c:v>
                </c:pt>
                <c:pt idx="3">
                  <c:v>2.3922373788132423</c:v>
                </c:pt>
                <c:pt idx="4">
                  <c:v>10.551354625031831</c:v>
                </c:pt>
                <c:pt idx="5">
                  <c:v>30.406438929635527</c:v>
                </c:pt>
                <c:pt idx="6">
                  <c:v>27.277561806725682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5-4BDA-82B0-341876E09FAD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ritkábban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más rádió</c:v>
                </c:pt>
                <c:pt idx="1">
                  <c:v>Lánchíd rádió</c:v>
                </c:pt>
                <c:pt idx="2">
                  <c:v>Inforádió</c:v>
                </c:pt>
                <c:pt idx="3">
                  <c:v>Klub Rádió</c:v>
                </c:pt>
                <c:pt idx="4">
                  <c:v>helyi (városi) rádió</c:v>
                </c:pt>
                <c:pt idx="5">
                  <c:v>Class FM</c:v>
                </c:pt>
                <c:pt idx="6">
                  <c:v>Kossuth, Petőfi</c:v>
                </c:pt>
              </c:strCache>
            </c:strRef>
          </c:cat>
          <c:val>
            <c:numRef>
              <c:f>Munka1!$C$2:$C$8</c:f>
              <c:numCache>
                <c:formatCode>0</c:formatCode>
                <c:ptCount val="7"/>
                <c:pt idx="0">
                  <c:v>1.9004116473645132</c:v>
                </c:pt>
                <c:pt idx="1">
                  <c:v>1.5633662254049043</c:v>
                </c:pt>
                <c:pt idx="2">
                  <c:v>2.1646538864872182</c:v>
                </c:pt>
                <c:pt idx="3">
                  <c:v>2.7266061917391724</c:v>
                </c:pt>
                <c:pt idx="4">
                  <c:v>3.2167333869040617</c:v>
                </c:pt>
                <c:pt idx="5">
                  <c:v>8.9454710065663718</c:v>
                </c:pt>
                <c:pt idx="6">
                  <c:v>8.8051405470637523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5-4BDA-82B0-341876E09FAD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más rádió</c:v>
                </c:pt>
                <c:pt idx="1">
                  <c:v>Lánchíd rádió</c:v>
                </c:pt>
                <c:pt idx="2">
                  <c:v>Inforádió</c:v>
                </c:pt>
                <c:pt idx="3">
                  <c:v>Klub Rádió</c:v>
                </c:pt>
                <c:pt idx="4">
                  <c:v>helyi (városi) rádió</c:v>
                </c:pt>
                <c:pt idx="5">
                  <c:v>Class FM</c:v>
                </c:pt>
                <c:pt idx="6">
                  <c:v>Kossuth, Petőfi</c:v>
                </c:pt>
              </c:strCache>
            </c:strRef>
          </c:cat>
          <c:val>
            <c:numRef>
              <c:f>Munka1!$D$2:$D$8</c:f>
              <c:numCache>
                <c:formatCode>0</c:formatCode>
                <c:ptCount val="7"/>
                <c:pt idx="0">
                  <c:v>93.39458013865017</c:v>
                </c:pt>
                <c:pt idx="1">
                  <c:v>97.647314769420021</c:v>
                </c:pt>
                <c:pt idx="2">
                  <c:v>96.634401760285513</c:v>
                </c:pt>
                <c:pt idx="3">
                  <c:v>94.881156429447813</c:v>
                </c:pt>
                <c:pt idx="4">
                  <c:v>86.231911988064027</c:v>
                </c:pt>
                <c:pt idx="5">
                  <c:v>60.648090063797305</c:v>
                </c:pt>
                <c:pt idx="6">
                  <c:v>63.917297646209974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85-4BDA-82B0-341876E09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596422128"/>
        <c:axId val="-596406896"/>
      </c:barChart>
      <c:catAx>
        <c:axId val="-596422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596406896"/>
        <c:crosses val="autoZero"/>
        <c:auto val="1"/>
        <c:lblAlgn val="ctr"/>
        <c:lblOffset val="100"/>
        <c:noMultiLvlLbl val="0"/>
      </c:catAx>
      <c:valAx>
        <c:axId val="-59640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59642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11565568192936"/>
          <c:y val="0.14656486580856096"/>
          <c:w val="0.27468101026845332"/>
          <c:h val="0.674546280571999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legalább hetente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vs.hu</c:v>
                </c:pt>
                <c:pt idx="1">
                  <c:v>mandiner.hu</c:v>
                </c:pt>
                <c:pt idx="2">
                  <c:v>alfahir.hu (barikad.hu)</c:v>
                </c:pt>
                <c:pt idx="3">
                  <c:v>mno.hu</c:v>
                </c:pt>
                <c:pt idx="4">
                  <c:v>átlátszó.hu</c:v>
                </c:pt>
                <c:pt idx="5">
                  <c:v>nol.hu</c:v>
                </c:pt>
                <c:pt idx="6">
                  <c:v>444.hu</c:v>
                </c:pt>
                <c:pt idx="7">
                  <c:v>kuruc.info</c:v>
                </c:pt>
                <c:pt idx="8">
                  <c:v>hvg.hu</c:v>
                </c:pt>
                <c:pt idx="9">
                  <c:v>hir24.hu</c:v>
                </c:pt>
                <c:pt idx="10">
                  <c:v>index.hu</c:v>
                </c:pt>
                <c:pt idx="11">
                  <c:v>origo.hu</c:v>
                </c:pt>
              </c:strCache>
            </c:strRef>
          </c:cat>
          <c:val>
            <c:numRef>
              <c:f>Munka1!$B$2:$B$13</c:f>
              <c:numCache>
                <c:formatCode>#,###</c:formatCode>
                <c:ptCount val="12"/>
                <c:pt idx="0">
                  <c:v>0.58446700163238463</c:v>
                </c:pt>
                <c:pt idx="1">
                  <c:v>0.79105121045414595</c:v>
                </c:pt>
                <c:pt idx="2" formatCode="#,##0">
                  <c:v>1.4959494721887718</c:v>
                </c:pt>
                <c:pt idx="3" formatCode="#,##0">
                  <c:v>2.0914620410168467</c:v>
                </c:pt>
                <c:pt idx="4" formatCode="#,##0">
                  <c:v>2.8054445654064142</c:v>
                </c:pt>
                <c:pt idx="5" formatCode="#,##0">
                  <c:v>3.3777015056658182</c:v>
                </c:pt>
                <c:pt idx="6" formatCode="#,##0">
                  <c:v>5.1784578944576003</c:v>
                </c:pt>
                <c:pt idx="7" formatCode="#,##0">
                  <c:v>5.8622286782160762</c:v>
                </c:pt>
                <c:pt idx="8" formatCode="#,##0">
                  <c:v>9.9500300585175268</c:v>
                </c:pt>
                <c:pt idx="9" formatCode="#,##0">
                  <c:v>17.21972408676212</c:v>
                </c:pt>
                <c:pt idx="10" formatCode="#,##0">
                  <c:v>20.240708131555589</c:v>
                </c:pt>
                <c:pt idx="11" formatCode="#,##0">
                  <c:v>27.671409621559675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C-41EF-8ACF-C478F605E98A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ritkábban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vs.hu</c:v>
                </c:pt>
                <c:pt idx="1">
                  <c:v>mandiner.hu</c:v>
                </c:pt>
                <c:pt idx="2">
                  <c:v>alfahir.hu (barikad.hu)</c:v>
                </c:pt>
                <c:pt idx="3">
                  <c:v>mno.hu</c:v>
                </c:pt>
                <c:pt idx="4">
                  <c:v>átlátszó.hu</c:v>
                </c:pt>
                <c:pt idx="5">
                  <c:v>nol.hu</c:v>
                </c:pt>
                <c:pt idx="6">
                  <c:v>444.hu</c:v>
                </c:pt>
                <c:pt idx="7">
                  <c:v>kuruc.info</c:v>
                </c:pt>
                <c:pt idx="8">
                  <c:v>hvg.hu</c:v>
                </c:pt>
                <c:pt idx="9">
                  <c:v>hir24.hu</c:v>
                </c:pt>
                <c:pt idx="10">
                  <c:v>index.hu</c:v>
                </c:pt>
                <c:pt idx="11">
                  <c:v>origo.hu</c:v>
                </c:pt>
              </c:strCache>
            </c:strRef>
          </c:cat>
          <c:val>
            <c:numRef>
              <c:f>Munka1!$C$2:$C$13</c:f>
              <c:numCache>
                <c:formatCode>#,##0</c:formatCode>
                <c:ptCount val="12"/>
                <c:pt idx="0">
                  <c:v>1.7375962290336686</c:v>
                </c:pt>
                <c:pt idx="1">
                  <c:v>1.3328632042344897</c:v>
                </c:pt>
                <c:pt idx="2">
                  <c:v>2.0107612234107277</c:v>
                </c:pt>
                <c:pt idx="3">
                  <c:v>2.4884281118795335</c:v>
                </c:pt>
                <c:pt idx="4">
                  <c:v>3.1240291241954266</c:v>
                </c:pt>
                <c:pt idx="5">
                  <c:v>3.0012982228432721</c:v>
                </c:pt>
                <c:pt idx="6">
                  <c:v>4.8532094681523734</c:v>
                </c:pt>
                <c:pt idx="7">
                  <c:v>5.2249510574589433</c:v>
                </c:pt>
                <c:pt idx="8">
                  <c:v>6.7454730793995195</c:v>
                </c:pt>
                <c:pt idx="9">
                  <c:v>9.006316191783549</c:v>
                </c:pt>
                <c:pt idx="10">
                  <c:v>11.189635539276518</c:v>
                </c:pt>
                <c:pt idx="11">
                  <c:v>13.617464078962657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C-41EF-8ACF-C478F605E98A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Munka1!$A$2:$A$13</c:f>
              <c:strCache>
                <c:ptCount val="12"/>
                <c:pt idx="0">
                  <c:v>vs.hu</c:v>
                </c:pt>
                <c:pt idx="1">
                  <c:v>mandiner.hu</c:v>
                </c:pt>
                <c:pt idx="2">
                  <c:v>alfahir.hu (barikad.hu)</c:v>
                </c:pt>
                <c:pt idx="3">
                  <c:v>mno.hu</c:v>
                </c:pt>
                <c:pt idx="4">
                  <c:v>átlátszó.hu</c:v>
                </c:pt>
                <c:pt idx="5">
                  <c:v>nol.hu</c:v>
                </c:pt>
                <c:pt idx="6">
                  <c:v>444.hu</c:v>
                </c:pt>
                <c:pt idx="7">
                  <c:v>kuruc.info</c:v>
                </c:pt>
                <c:pt idx="8">
                  <c:v>hvg.hu</c:v>
                </c:pt>
                <c:pt idx="9">
                  <c:v>hir24.hu</c:v>
                </c:pt>
                <c:pt idx="10">
                  <c:v>index.hu</c:v>
                </c:pt>
                <c:pt idx="11">
                  <c:v>origo.hu</c:v>
                </c:pt>
              </c:strCache>
            </c:strRef>
          </c:cat>
          <c:val>
            <c:numRef>
              <c:f>Munka1!$D$2:$D$13</c:f>
              <c:numCache>
                <c:formatCode>#,##0</c:formatCode>
                <c:ptCount val="12"/>
                <c:pt idx="0">
                  <c:v>97.67793676933411</c:v>
                </c:pt>
                <c:pt idx="1">
                  <c:v>97.876085585311529</c:v>
                </c:pt>
                <c:pt idx="2">
                  <c:v>96.493289304400747</c:v>
                </c:pt>
                <c:pt idx="3">
                  <c:v>95.420109847103973</c:v>
                </c:pt>
                <c:pt idx="4">
                  <c:v>94.070526310398549</c:v>
                </c:pt>
                <c:pt idx="5">
                  <c:v>93.6210002714909</c:v>
                </c:pt>
                <c:pt idx="6">
                  <c:v>89.968332637390418</c:v>
                </c:pt>
                <c:pt idx="7">
                  <c:v>88.912820264325731</c:v>
                </c:pt>
                <c:pt idx="8">
                  <c:v>83.304496862082999</c:v>
                </c:pt>
                <c:pt idx="9">
                  <c:v>73.773959721454489</c:v>
                </c:pt>
                <c:pt idx="10">
                  <c:v>68.569656329168097</c:v>
                </c:pt>
                <c:pt idx="11">
                  <c:v>58.711126299477478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5C-41EF-8ACF-C478F605E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-1120830976"/>
        <c:axId val="-1120828800"/>
      </c:barChart>
      <c:catAx>
        <c:axId val="-112083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20828800"/>
        <c:crosses val="autoZero"/>
        <c:auto val="1"/>
        <c:lblAlgn val="ctr"/>
        <c:lblOffset val="100"/>
        <c:noMultiLvlLbl val="0"/>
      </c:catAx>
      <c:valAx>
        <c:axId val="-1120828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2083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62149-0853-4C40-B16D-7EF5DA9B256E}" type="datetimeFigureOut">
              <a:rPr lang="hu-HU" smtClean="0"/>
              <a:t>2018. 04. 05.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A5843-8A85-49E8-A378-D07196B7C7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3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067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21E4B-56E8-4FCD-BE84-B9E50D70E637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903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2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4893568" cy="201203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70" y="3501009"/>
            <a:ext cx="5571233" cy="279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396" y="-27383"/>
            <a:ext cx="2543605" cy="39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65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396" y="-27383"/>
            <a:ext cx="2543605" cy="39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6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119" y="4221090"/>
            <a:ext cx="4320480" cy="215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396" y="-27383"/>
            <a:ext cx="2543605" cy="39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3"/>
            <a:ext cx="10862997" cy="1467616"/>
          </a:xfrm>
        </p:spPr>
        <p:txBody>
          <a:bodyPr/>
          <a:lstStyle>
            <a:lvl1pPr marL="0" indent="0" algn="ctr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31045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1"/>
            <a:ext cx="10972800" cy="9906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CFD333-3FA4-4560-AA11-C319641751E3}" type="datetimeFigureOut">
              <a:rPr lang="hu-HU" smtClean="0"/>
              <a:t>2018. 04. 05.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1" y="18288"/>
            <a:ext cx="5486400" cy="32918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1" y="18288"/>
            <a:ext cx="1422400" cy="32918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AB823D-AD7B-4758-881E-7AC522998A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320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914305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61" indent="-182861" algn="l" defTabSz="914305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indent="-182861" algn="l" defTabSz="914305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44" indent="-182861" algn="l" defTabSz="914305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35" indent="-182861" algn="l" defTabSz="91430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597" indent="-137145" algn="l" defTabSz="914305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458" indent="-182861" algn="l" defTabSz="91430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319" indent="-182861" algn="l" defTabSz="91430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180" indent="-182861" algn="l" defTabSz="91430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041" indent="-182861" algn="l" defTabSz="91430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B84AD9-93B3-4B11-AFAE-BE07B2608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Kinek kell itt közszolgálati média?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7EF73-68C3-4FF8-B64E-55F7E50AB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Polyák Gábor</a:t>
            </a:r>
          </a:p>
        </p:txBody>
      </p:sp>
    </p:spTree>
    <p:extLst>
      <p:ext uri="{BB962C8B-B14F-4D97-AF65-F5344CB8AC3E}">
        <p14:creationId xmlns:p14="http://schemas.microsoft.com/office/powerpoint/2010/main" val="2533688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500" dirty="0"/>
              <a:t>Ha valami miatt a jövőben csak egy típusú médiumból tájékozódhatna, a kártyán felsoroltak közül melyiket választaná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42105"/>
              </p:ext>
            </p:extLst>
          </p:nvPr>
        </p:nvGraphicFramePr>
        <p:xfrm>
          <a:off x="609601" y="1488139"/>
          <a:ext cx="10791824" cy="434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pic>
        <p:nvPicPr>
          <p:cNvPr id="6" name="Kép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380" y="5904573"/>
            <a:ext cx="896620" cy="549275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FE183F31-B5E6-4B81-8EEE-4A207E317A25}"/>
              </a:ext>
            </a:extLst>
          </p:cNvPr>
          <p:cNvSpPr/>
          <p:nvPr/>
        </p:nvSpPr>
        <p:spPr>
          <a:xfrm>
            <a:off x="3171825" y="1484787"/>
            <a:ext cx="1871662" cy="4726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8D682910-A2DC-4D6E-ACC0-F7D54B59E42C}"/>
              </a:ext>
            </a:extLst>
          </p:cNvPr>
          <p:cNvSpPr/>
          <p:nvPr/>
        </p:nvSpPr>
        <p:spPr>
          <a:xfrm>
            <a:off x="6881812" y="5396720"/>
            <a:ext cx="1871662" cy="4726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533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3947" y="342578"/>
            <a:ext cx="8229600" cy="795037"/>
          </a:xfrm>
        </p:spPr>
        <p:txBody>
          <a:bodyPr>
            <a:normAutofit fontScale="90000"/>
          </a:bodyPr>
          <a:lstStyle/>
          <a:p>
            <a:r>
              <a:rPr lang="hu-HU" sz="3600" b="1" dirty="0"/>
              <a:t>Tájékozódási mintázatok – médiumtípusok</a:t>
            </a:r>
            <a:br>
              <a:rPr lang="hu-HU" sz="3600" b="1" dirty="0"/>
            </a:br>
            <a:r>
              <a:rPr lang="hu-HU" sz="2000" dirty="0"/>
              <a:t>Az adott típusból legalább az egyik forrásból tájékozódók aránya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030191"/>
              </p:ext>
            </p:extLst>
          </p:nvPr>
        </p:nvGraphicFramePr>
        <p:xfrm>
          <a:off x="-47720" y="1433996"/>
          <a:ext cx="6631545" cy="513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383449" y="1629375"/>
            <a:ext cx="963725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RTL Klub, TV2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380575" y="2049340"/>
            <a:ext cx="1705916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M1, M2, M4, M5, Duna TV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226448" y="5508617"/>
            <a:ext cx="4859022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Magyar Hírlap, Magyar Idők, Magyar Nemzet, </a:t>
            </a:r>
            <a:r>
              <a:rPr lang="hu-HU" sz="1100" dirty="0" err="1"/>
              <a:t>Metropol</a:t>
            </a:r>
            <a:r>
              <a:rPr lang="hu-HU" sz="1100" dirty="0"/>
              <a:t>, Népszabadság, Népszava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373738" y="2447529"/>
            <a:ext cx="1959191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ATV, </a:t>
            </a:r>
            <a:r>
              <a:rPr lang="hu-HU" sz="1100" dirty="0" err="1"/>
              <a:t>HírTV</a:t>
            </a:r>
            <a:r>
              <a:rPr lang="hu-HU" sz="1100" dirty="0"/>
              <a:t>, </a:t>
            </a:r>
            <a:r>
              <a:rPr lang="hu-HU" sz="1100" dirty="0" err="1"/>
              <a:t>Echo</a:t>
            </a:r>
            <a:r>
              <a:rPr lang="hu-HU" sz="1100" dirty="0"/>
              <a:t> TV, </a:t>
            </a:r>
            <a:r>
              <a:rPr lang="hu-HU" sz="1100" dirty="0" err="1"/>
              <a:t>Euronews</a:t>
            </a:r>
            <a:endParaRPr lang="hu-HU" sz="11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380598" y="2848032"/>
            <a:ext cx="880369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 err="1"/>
              <a:t>Origo</a:t>
            </a:r>
            <a:r>
              <a:rPr lang="hu-HU" sz="1100" dirty="0"/>
              <a:t>, Index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228780" y="3212679"/>
            <a:ext cx="5258171" cy="2154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800" dirty="0"/>
              <a:t>444, 888, alfahír, átlátszó, direkt36, hír24, </a:t>
            </a:r>
            <a:r>
              <a:rPr lang="hu-HU" sz="800" dirty="0" err="1"/>
              <a:t>hirado.hu</a:t>
            </a:r>
            <a:r>
              <a:rPr lang="hu-HU" sz="800" dirty="0"/>
              <a:t>, </a:t>
            </a:r>
            <a:r>
              <a:rPr lang="hu-HU" sz="800" dirty="0" err="1"/>
              <a:t>hvg.hu</a:t>
            </a:r>
            <a:r>
              <a:rPr lang="hu-HU" sz="800" dirty="0"/>
              <a:t>, </a:t>
            </a:r>
            <a:r>
              <a:rPr lang="hu-HU" sz="800" dirty="0" err="1"/>
              <a:t>kuruc.info</a:t>
            </a:r>
            <a:r>
              <a:rPr lang="hu-HU" sz="800" dirty="0"/>
              <a:t>, </a:t>
            </a:r>
            <a:r>
              <a:rPr lang="hu-HU" sz="800" dirty="0" err="1"/>
              <a:t>magyaridok.hu</a:t>
            </a:r>
            <a:r>
              <a:rPr lang="hu-HU" sz="800" dirty="0"/>
              <a:t>, mandiner, </a:t>
            </a:r>
            <a:r>
              <a:rPr lang="hu-HU" sz="800" dirty="0" err="1"/>
              <a:t>mno.hu</a:t>
            </a:r>
            <a:r>
              <a:rPr lang="hu-HU" sz="800" dirty="0"/>
              <a:t>, </a:t>
            </a:r>
            <a:r>
              <a:rPr lang="hu-HU" sz="800" dirty="0" err="1"/>
              <a:t>nol.hu</a:t>
            </a:r>
            <a:r>
              <a:rPr lang="hu-HU" sz="800" dirty="0"/>
              <a:t>, </a:t>
            </a:r>
            <a:r>
              <a:rPr lang="hu-HU" sz="800" dirty="0" err="1"/>
              <a:t>ripost</a:t>
            </a:r>
            <a:endParaRPr lang="hu-HU" sz="8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5225877" y="4348122"/>
            <a:ext cx="1140056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Blikk, Bors, Lokál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232730" y="3559569"/>
            <a:ext cx="684803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 err="1"/>
              <a:t>Class</a:t>
            </a:r>
            <a:r>
              <a:rPr lang="hu-HU" sz="1100" dirty="0"/>
              <a:t> FM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225842" y="5153876"/>
            <a:ext cx="5373587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168 óra, Barikád, Demokrata, Élet és Irodalom, Figyelő, Heti Válasz, HVG, Magyar Narancs</a:t>
            </a:r>
          </a:p>
        </p:txBody>
      </p:sp>
      <p:pic>
        <p:nvPicPr>
          <p:cNvPr id="22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sp>
        <p:nvSpPr>
          <p:cNvPr id="19" name="Szövegdoboz 18"/>
          <p:cNvSpPr txBox="1"/>
          <p:nvPr/>
        </p:nvSpPr>
        <p:spPr>
          <a:xfrm>
            <a:off x="5232929" y="3948889"/>
            <a:ext cx="1752403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/>
              <a:t>Kossuth Rádió, Petőfi Rádió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5232929" y="5855577"/>
            <a:ext cx="2186817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1100" dirty="0" err="1"/>
              <a:t>Inforádió</a:t>
            </a:r>
            <a:r>
              <a:rPr lang="hu-HU" sz="1100" dirty="0"/>
              <a:t>, Klubrádió, Lánchíd Rádió</a:t>
            </a:r>
          </a:p>
        </p:txBody>
      </p:sp>
      <p:pic>
        <p:nvPicPr>
          <p:cNvPr id="18" name="Kép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380" y="6210537"/>
            <a:ext cx="896620" cy="549275"/>
          </a:xfrm>
          <a:prstGeom prst="rect">
            <a:avLst/>
          </a:prstGeom>
        </p:spPr>
      </p:pic>
      <p:sp>
        <p:nvSpPr>
          <p:cNvPr id="21" name="Téglalap 20">
            <a:extLst>
              <a:ext uri="{FF2B5EF4-FFF2-40B4-BE49-F238E27FC236}">
                <a16:creationId xmlns:a16="http://schemas.microsoft.com/office/drawing/2014/main" id="{01C4CDB8-B28D-492D-9A8A-F6C0DD43C4A3}"/>
              </a:ext>
            </a:extLst>
          </p:cNvPr>
          <p:cNvSpPr/>
          <p:nvPr/>
        </p:nvSpPr>
        <p:spPr>
          <a:xfrm>
            <a:off x="1471613" y="1974927"/>
            <a:ext cx="9196387" cy="4078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34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761202-8DDA-4847-BA5B-756554FC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tovább?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D182E3-C080-4EF9-B290-25610FC6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Kisebb, olcsóbb, átlátható és feladatorientált szervezet</a:t>
            </a:r>
          </a:p>
          <a:p>
            <a:r>
              <a:rPr lang="hu-HU" dirty="0"/>
              <a:t>A társadalmi párbeszéd fóruma és motorja</a:t>
            </a:r>
          </a:p>
          <a:p>
            <a:r>
              <a:rPr lang="hu-HU" dirty="0"/>
              <a:t>Decentralizált szervezet</a:t>
            </a:r>
          </a:p>
          <a:p>
            <a:pPr lvl="1"/>
            <a:r>
              <a:rPr lang="hu-HU" dirty="0"/>
              <a:t>Önálló, szerkesztői és gazdálkodási autonómiával rendelkező médiaszolgáltatók és hírügynökség</a:t>
            </a:r>
          </a:p>
          <a:p>
            <a:pPr lvl="1"/>
            <a:r>
              <a:rPr lang="hu-HU" dirty="0"/>
              <a:t>Regionális szerkesztőségek újraindítása</a:t>
            </a:r>
          </a:p>
          <a:p>
            <a:r>
              <a:rPr lang="hu-HU" dirty="0"/>
              <a:t>Újságírói autonómia garanciái</a:t>
            </a:r>
          </a:p>
          <a:p>
            <a:pPr lvl="1"/>
            <a:r>
              <a:rPr lang="hu-HU" dirty="0"/>
              <a:t>széleskörű vita az etikai keretekről</a:t>
            </a:r>
          </a:p>
          <a:p>
            <a:pPr lvl="1"/>
            <a:r>
              <a:rPr lang="hu-HU" dirty="0"/>
              <a:t>belső szervezeti megoldások a szakmai vitákhoz</a:t>
            </a:r>
          </a:p>
          <a:p>
            <a:pPr lvl="1"/>
            <a:r>
              <a:rPr lang="hu-HU" dirty="0"/>
              <a:t>önszabályozás, panaszkezelés</a:t>
            </a:r>
          </a:p>
        </p:txBody>
      </p:sp>
    </p:spTree>
    <p:extLst>
      <p:ext uri="{BB962C8B-B14F-4D97-AF65-F5344CB8AC3E}">
        <p14:creationId xmlns:p14="http://schemas.microsoft.com/office/powerpoint/2010/main" val="425684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D892D-44C4-4F6B-A8AC-06AB6B2D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4814"/>
            <a:ext cx="10972800" cy="990600"/>
          </a:xfrm>
        </p:spPr>
        <p:txBody>
          <a:bodyPr/>
          <a:lstStyle/>
          <a:p>
            <a:r>
              <a:rPr lang="hu-HU" dirty="0"/>
              <a:t>Növekvő nézettség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908F4C9-7559-4066-80BA-5D26DF66F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978" y="1395414"/>
            <a:ext cx="9655835" cy="5491803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BDA09136-034A-4505-B6D4-E96A2CF548A8}"/>
              </a:ext>
            </a:extLst>
          </p:cNvPr>
          <p:cNvSpPr/>
          <p:nvPr/>
        </p:nvSpPr>
        <p:spPr>
          <a:xfrm>
            <a:off x="7915274" y="3225357"/>
            <a:ext cx="2286001" cy="4072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EA3AABB-60E0-4358-A79B-9664F99A63C7}"/>
              </a:ext>
            </a:extLst>
          </p:cNvPr>
          <p:cNvSpPr/>
          <p:nvPr/>
        </p:nvSpPr>
        <p:spPr>
          <a:xfrm>
            <a:off x="5157788" y="4071937"/>
            <a:ext cx="2471737" cy="22574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2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/>
              <a:t>Politikai-közéleti tájékozódás televíziókból </a:t>
            </a:r>
            <a:br>
              <a:rPr lang="hu-HU" sz="3200" dirty="0"/>
            </a:br>
            <a:r>
              <a:rPr lang="hu-HU" sz="2000" dirty="0"/>
              <a:t>a teljes népesség százalékában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4784"/>
          <a:ext cx="7905964" cy="441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6" name="Tartalom helye 10"/>
          <p:cNvGraphicFramePr>
            <a:graphicFrameLocks/>
          </p:cNvGraphicFramePr>
          <p:nvPr>
            <p:extLst/>
          </p:nvPr>
        </p:nvGraphicFramePr>
        <p:xfrm>
          <a:off x="6116546" y="1356190"/>
          <a:ext cx="4089114" cy="4723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4226102" y="2044561"/>
            <a:ext cx="118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prstClr val="black"/>
                </a:solidFill>
                <a:latin typeface="Calibri"/>
              </a:rPr>
              <a:t>2014-2015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8313444" y="2042851"/>
            <a:ext cx="85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prstClr val="black"/>
                </a:solidFill>
                <a:latin typeface="Calibri"/>
              </a:rPr>
              <a:t>2016</a:t>
            </a:r>
          </a:p>
        </p:txBody>
      </p:sp>
      <p:pic>
        <p:nvPicPr>
          <p:cNvPr id="12" name="Kép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080" y="6308725"/>
            <a:ext cx="896620" cy="549275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D4B8D3C7-460C-4F02-AA11-35F04A00D0C6}"/>
              </a:ext>
            </a:extLst>
          </p:cNvPr>
          <p:cNvSpPr/>
          <p:nvPr/>
        </p:nvSpPr>
        <p:spPr>
          <a:xfrm>
            <a:off x="1981200" y="3021714"/>
            <a:ext cx="8686800" cy="4072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81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499181"/>
              </p:ext>
            </p:extLst>
          </p:nvPr>
        </p:nvGraphicFramePr>
        <p:xfrm>
          <a:off x="649559" y="1751290"/>
          <a:ext cx="10137505" cy="43637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7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170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kormánypárti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ellenzéki (Jobbik nélkül)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Jobbik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nincs pártja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RTL Klub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TV2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7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M1, M2, M4, M5, Duna TV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HírTV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ATV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Echo TV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Euronews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78160" y="321090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b="1" dirty="0"/>
              <a:t>Politikai-közéleti tájékozódás televízióból</a:t>
            </a:r>
            <a:br>
              <a:rPr lang="hu-HU" sz="3200" dirty="0"/>
            </a:br>
            <a:r>
              <a:rPr lang="hu-HU" sz="2000" dirty="0"/>
              <a:t>pártpreferencia szerint, %</a:t>
            </a:r>
          </a:p>
        </p:txBody>
      </p:sp>
      <p:pic>
        <p:nvPicPr>
          <p:cNvPr id="6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pic>
        <p:nvPicPr>
          <p:cNvPr id="8" name="Kép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40" y="6308725"/>
            <a:ext cx="896620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Átrendeződés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981200" y="1854680"/>
          <a:ext cx="3544784" cy="369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879489" y="1406113"/>
            <a:ext cx="268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200" b="1" dirty="0"/>
              <a:t>A jelenleg rendszeresen nézők/olvasók </a:t>
            </a:r>
          </a:p>
          <a:p>
            <a:pPr algn="ctr"/>
            <a:r>
              <a:rPr lang="hu-HU" sz="1200" b="1" dirty="0"/>
              <a:t>aránya </a:t>
            </a:r>
            <a:r>
              <a:rPr lang="hu-HU" sz="1200" dirty="0"/>
              <a:t>(teljes népességben %)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358966" y="1341351"/>
            <a:ext cx="3953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/>
              <a:t>A megváltozott hangvétel, a forrás politikai állásfoglalása miatt nem használja már </a:t>
            </a:r>
            <a:r>
              <a:rPr lang="hu-HU" sz="1200" dirty="0"/>
              <a:t>(a korábban rendszeresen használók arányában)*</a:t>
            </a:r>
          </a:p>
        </p:txBody>
      </p:sp>
      <p:graphicFrame>
        <p:nvGraphicFramePr>
          <p:cNvPr id="7" name="Tartalom helye 3"/>
          <p:cNvGraphicFramePr>
            <a:graphicFrameLocks/>
          </p:cNvGraphicFramePr>
          <p:nvPr/>
        </p:nvGraphicFramePr>
        <p:xfrm>
          <a:off x="6611241" y="1865033"/>
          <a:ext cx="2885184" cy="376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1662023" y="6488668"/>
            <a:ext cx="3559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*Az elmúlt években távolodott el a médiumtól</a:t>
            </a:r>
          </a:p>
          <a:p>
            <a:endParaRPr lang="hu-HU" sz="1400" dirty="0"/>
          </a:p>
        </p:txBody>
      </p:sp>
      <p:pic>
        <p:nvPicPr>
          <p:cNvPr id="9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sp>
        <p:nvSpPr>
          <p:cNvPr id="11" name="Téglalap 10">
            <a:extLst>
              <a:ext uri="{FF2B5EF4-FFF2-40B4-BE49-F238E27FC236}">
                <a16:creationId xmlns:a16="http://schemas.microsoft.com/office/drawing/2014/main" id="{695DCDF6-5B27-4522-B666-02F4F5AA6CD8}"/>
              </a:ext>
            </a:extLst>
          </p:cNvPr>
          <p:cNvSpPr/>
          <p:nvPr/>
        </p:nvSpPr>
        <p:spPr>
          <a:xfrm>
            <a:off x="1662023" y="3859216"/>
            <a:ext cx="8650858" cy="7699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14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Egyperces híradók</a:t>
            </a:r>
          </a:p>
        </p:txBody>
      </p:sp>
      <p:graphicFrame>
        <p:nvGraphicFramePr>
          <p:cNvPr id="5" name="Tartalom helye 6"/>
          <p:cNvGraphicFramePr>
            <a:graphicFrameLocks noGrp="1"/>
          </p:cNvGraphicFramePr>
          <p:nvPr>
            <p:ph idx="1"/>
            <p:extLst/>
          </p:nvPr>
        </p:nvGraphicFramePr>
        <p:xfrm>
          <a:off x="2006962" y="2225616"/>
          <a:ext cx="4510279" cy="343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972594" y="1535505"/>
            <a:ext cx="4433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/>
              <a:t>Szokott látni egyperces híradókat a sportcsatornákon, sportközvetítések között?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6101580" y="1532637"/>
            <a:ext cx="4433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/>
              <a:t>Önt inkább zavarják, vagy nem zavarják az egyperces híradók?</a:t>
            </a:r>
          </a:p>
        </p:txBody>
      </p:sp>
      <p:graphicFrame>
        <p:nvGraphicFramePr>
          <p:cNvPr id="8" name="Tartalom helye 6"/>
          <p:cNvGraphicFramePr>
            <a:graphicFrameLocks/>
          </p:cNvGraphicFramePr>
          <p:nvPr>
            <p:extLst/>
          </p:nvPr>
        </p:nvGraphicFramePr>
        <p:xfrm>
          <a:off x="6424774" y="2346385"/>
          <a:ext cx="3863665" cy="323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Jobbra nyíl 8"/>
          <p:cNvSpPr/>
          <p:nvPr/>
        </p:nvSpPr>
        <p:spPr>
          <a:xfrm>
            <a:off x="6009737" y="3648974"/>
            <a:ext cx="431321" cy="474452"/>
          </a:xfrm>
          <a:prstGeom prst="rightArrow">
            <a:avLst/>
          </a:prstGeom>
          <a:solidFill>
            <a:srgbClr val="4F62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pic>
        <p:nvPicPr>
          <p:cNvPr id="12" name="Kép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898" y="5908515"/>
            <a:ext cx="896620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5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/>
              <a:t>Politikai-közéleti tájékozódás rádiókból</a:t>
            </a:r>
            <a:br>
              <a:rPr lang="hu-HU" sz="3200" dirty="0"/>
            </a:br>
            <a:r>
              <a:rPr lang="hu-HU" sz="2000" dirty="0"/>
              <a:t>a teljes népesség százalékában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/>
          </p:nvPr>
        </p:nvGraphicFramePr>
        <p:xfrm>
          <a:off x="1755172" y="1484784"/>
          <a:ext cx="820391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graphicFrame>
        <p:nvGraphicFramePr>
          <p:cNvPr id="6" name="Tartalom helye 10"/>
          <p:cNvGraphicFramePr>
            <a:graphicFrameLocks/>
          </p:cNvGraphicFramePr>
          <p:nvPr>
            <p:extLst/>
          </p:nvPr>
        </p:nvGraphicFramePr>
        <p:xfrm>
          <a:off x="6054900" y="2054832"/>
          <a:ext cx="4438436" cy="444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226102" y="2044561"/>
            <a:ext cx="141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2014-2015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8313444" y="2042851"/>
            <a:ext cx="85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2016</a:t>
            </a:r>
          </a:p>
        </p:txBody>
      </p:sp>
      <p:pic>
        <p:nvPicPr>
          <p:cNvPr id="12" name="Kép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308725"/>
            <a:ext cx="896620" cy="549275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CD7DDBD4-4465-4148-AAF4-90C968FEC60C}"/>
              </a:ext>
            </a:extLst>
          </p:cNvPr>
          <p:cNvSpPr/>
          <p:nvPr/>
        </p:nvSpPr>
        <p:spPr>
          <a:xfrm>
            <a:off x="1755171" y="2479329"/>
            <a:ext cx="9017603" cy="5029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70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4325" y="179681"/>
            <a:ext cx="9267825" cy="1143000"/>
          </a:xfrm>
        </p:spPr>
        <p:txBody>
          <a:bodyPr>
            <a:noAutofit/>
          </a:bodyPr>
          <a:lstStyle/>
          <a:p>
            <a:r>
              <a:rPr lang="hu-HU" sz="3200" b="1" dirty="0"/>
              <a:t>Internetes hírportálok olvasottsága</a:t>
            </a:r>
            <a:br>
              <a:rPr lang="hu-HU" sz="3200" dirty="0"/>
            </a:br>
            <a:r>
              <a:rPr lang="hu-HU" sz="2000" dirty="0"/>
              <a:t>a teljes népesség százalékában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715717"/>
              </p:ext>
            </p:extLst>
          </p:nvPr>
        </p:nvGraphicFramePr>
        <p:xfrm>
          <a:off x="1524000" y="961140"/>
          <a:ext cx="86868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rtalom hely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266453"/>
              </p:ext>
            </p:extLst>
          </p:nvPr>
        </p:nvGraphicFramePr>
        <p:xfrm>
          <a:off x="5716897" y="1335976"/>
          <a:ext cx="4407595" cy="555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3943990" y="1364277"/>
            <a:ext cx="149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2014-2015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8257360" y="1362567"/>
            <a:ext cx="85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2016</a:t>
            </a:r>
          </a:p>
        </p:txBody>
      </p:sp>
      <p:pic>
        <p:nvPicPr>
          <p:cNvPr id="12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6360" y="6567214"/>
            <a:ext cx="1331640" cy="333651"/>
          </a:xfrm>
          <a:prstGeom prst="rect">
            <a:avLst/>
          </a:prstGeom>
          <a:noFill/>
        </p:spPr>
      </p:pic>
      <p:pic>
        <p:nvPicPr>
          <p:cNvPr id="13" name="Kép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640" y="6484305"/>
            <a:ext cx="833120" cy="416559"/>
          </a:xfrm>
          <a:prstGeom prst="rect">
            <a:avLst/>
          </a:prstGeo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096C6D00-8DB1-4A16-AECE-F27765991B88}"/>
              </a:ext>
            </a:extLst>
          </p:cNvPr>
          <p:cNvSpPr/>
          <p:nvPr/>
        </p:nvSpPr>
        <p:spPr>
          <a:xfrm>
            <a:off x="5829300" y="5607752"/>
            <a:ext cx="4838700" cy="3336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624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500" dirty="0"/>
              <a:t>Ha valami miatt a jövőben csak egy típusú médiumból tájékozódhatna, a kártyán felsoroltak közül melyiket választaná?</a:t>
            </a:r>
          </a:p>
        </p:txBody>
      </p:sp>
      <p:graphicFrame>
        <p:nvGraphicFramePr>
          <p:cNvPr id="5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459945"/>
              </p:ext>
            </p:extLst>
          </p:nvPr>
        </p:nvGraphicFramePr>
        <p:xfrm>
          <a:off x="609600" y="1484787"/>
          <a:ext cx="10972800" cy="424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1" descr="Q:\logo\_MEDLOGO2_ki [Eredeti Felbontás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6360" y="6524350"/>
            <a:ext cx="1331640" cy="333651"/>
          </a:xfrm>
          <a:prstGeom prst="rect">
            <a:avLst/>
          </a:prstGeom>
          <a:noFill/>
        </p:spPr>
      </p:pic>
      <p:pic>
        <p:nvPicPr>
          <p:cNvPr id="6" name="Kép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480" y="5907243"/>
            <a:ext cx="896620" cy="549275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id="{7D8F3BB0-0607-4973-989B-6A8A8001061F}"/>
              </a:ext>
            </a:extLst>
          </p:cNvPr>
          <p:cNvSpPr/>
          <p:nvPr/>
        </p:nvSpPr>
        <p:spPr>
          <a:xfrm>
            <a:off x="3200401" y="1484787"/>
            <a:ext cx="1871662" cy="4726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1DAF008-E6D0-42C8-B8A2-B69F6BE909E0}"/>
              </a:ext>
            </a:extLst>
          </p:cNvPr>
          <p:cNvSpPr/>
          <p:nvPr/>
        </p:nvSpPr>
        <p:spPr>
          <a:xfrm>
            <a:off x="7000875" y="5256687"/>
            <a:ext cx="1957386" cy="4726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28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lágosság">
  <a:themeElements>
    <a:clrScheme name="Világosság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382</Words>
  <Application>Microsoft Office PowerPoint</Application>
  <PresentationFormat>Szélesvásznú</PresentationFormat>
  <Paragraphs>89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Világosság</vt:lpstr>
      <vt:lpstr>Kinek kell itt közszolgálati média?</vt:lpstr>
      <vt:lpstr>Növekvő nézettség</vt:lpstr>
      <vt:lpstr>Politikai-közéleti tájékozódás televíziókból  a teljes népesség százalékában</vt:lpstr>
      <vt:lpstr>Politikai-közéleti tájékozódás televízióból pártpreferencia szerint, %</vt:lpstr>
      <vt:lpstr>Átrendeződés </vt:lpstr>
      <vt:lpstr>Egyperces híradók</vt:lpstr>
      <vt:lpstr>Politikai-közéleti tájékozódás rádiókból a teljes népesség százalékában</vt:lpstr>
      <vt:lpstr>Internetes hírportálok olvasottsága a teljes népesség százalékában</vt:lpstr>
      <vt:lpstr>Ha valami miatt a jövőben csak egy típusú médiumból tájékozódhatna, a kártyán felsoroltak közül melyiket választaná?</vt:lpstr>
      <vt:lpstr>Ha valami miatt a jövőben csak egy típusú médiumból tájékozódhatna, a kártyán felsoroltak közül melyiket választaná</vt:lpstr>
      <vt:lpstr>Tájékozódási mintázatok – médiumtípusok Az adott típusból legalább az egyik forrásból tájékozódók aránya</vt:lpstr>
      <vt:lpstr>Hogyan tovább?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Polyák Gábor</dc:creator>
  <cp:lastModifiedBy>Polyák Gábor</cp:lastModifiedBy>
  <cp:revision>11</cp:revision>
  <dcterms:created xsi:type="dcterms:W3CDTF">2018-04-05T05:10:14Z</dcterms:created>
  <dcterms:modified xsi:type="dcterms:W3CDTF">2018-04-05T12:42:25Z</dcterms:modified>
</cp:coreProperties>
</file>