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2" r:id="rId19"/>
    <p:sldId id="271"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51" d="100"/>
          <a:sy n="51" d="100"/>
        </p:scale>
        <p:origin x="-55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Címdia">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hu-HU"/>
              <a:t>Mintacím szerkesztése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9/26/2022</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hu-HU"/>
              <a:t>Mintacím szerkesztése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zakaszfejléc">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9/26/2022</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hu-HU"/>
              <a:t>Mintacím szerkesztése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hu-HU"/>
              <a:t>Mintacím szerkesztése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artalomrész képaláírással">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hu-HU"/>
              <a:t>Mintacím szerkesztése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9/26/2022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ép képaláírással">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hu-HU"/>
              <a:t>Mintacím szerkesztése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u-HU"/>
              <a:t>Kép beszúrásához kattintson az ikonra</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9/26/2022</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hu-HU"/>
              <a:t>Mintacím szerkesztése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9/26/2022</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net.jogtar.hu/jogszabaly?docid=99900076.tv#lbj5idbb76" TargetMode="External"/><Relationship Id="rId2" Type="http://schemas.openxmlformats.org/officeDocument/2006/relationships/hyperlink" Target="https://net.jogtar.hu/jogszabaly?docid=99900076.tv#lbj4idbb76" TargetMode="External"/><Relationship Id="rId1" Type="http://schemas.openxmlformats.org/officeDocument/2006/relationships/slideLayout" Target="../slideLayouts/slideLayout2.xml"/><Relationship Id="rId4" Type="http://schemas.openxmlformats.org/officeDocument/2006/relationships/hyperlink" Target="https://net.jogtar.hu/jogszabaly?docid=99900076.tv#lbj6idbb76"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jog@muosz.hu-r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83C5E23D-BB8E-4EFE-8485-1150504FE4C2}"/>
              </a:ext>
            </a:extLst>
          </p:cNvPr>
          <p:cNvSpPr>
            <a:spLocks noGrp="1"/>
          </p:cNvSpPr>
          <p:nvPr>
            <p:ph type="ctrTitle"/>
          </p:nvPr>
        </p:nvSpPr>
        <p:spPr/>
        <p:txBody>
          <a:bodyPr/>
          <a:lstStyle/>
          <a:p>
            <a:r>
              <a:rPr lang="hu-HU" dirty="0"/>
              <a:t>JOG, SEGÉLY – JOGSEGÉLY</a:t>
            </a:r>
          </a:p>
        </p:txBody>
      </p:sp>
      <p:sp>
        <p:nvSpPr>
          <p:cNvPr id="3" name="Alcím 2">
            <a:extLst>
              <a:ext uri="{FF2B5EF4-FFF2-40B4-BE49-F238E27FC236}">
                <a16:creationId xmlns:a16="http://schemas.microsoft.com/office/drawing/2014/main" xmlns="" id="{B0F6C6EE-CA7D-40E7-B228-4E177B799314}"/>
              </a:ext>
            </a:extLst>
          </p:cNvPr>
          <p:cNvSpPr>
            <a:spLocks noGrp="1"/>
          </p:cNvSpPr>
          <p:nvPr>
            <p:ph type="subTitle" idx="1"/>
          </p:nvPr>
        </p:nvSpPr>
        <p:spPr/>
        <p:txBody>
          <a:bodyPr/>
          <a:lstStyle/>
          <a:p>
            <a:r>
              <a:rPr lang="hu-HU" dirty="0"/>
              <a:t>Beszélgetés a MÚOSZ Szociális Párbeszéd Szakosztály rendezésében</a:t>
            </a:r>
          </a:p>
        </p:txBody>
      </p:sp>
    </p:spTree>
    <p:extLst>
      <p:ext uri="{BB962C8B-B14F-4D97-AF65-F5344CB8AC3E}">
        <p14:creationId xmlns:p14="http://schemas.microsoft.com/office/powerpoint/2010/main" val="2349110134"/>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2B5032A0-2977-4593-813A-EBD7C48E841F}"/>
              </a:ext>
            </a:extLst>
          </p:cNvPr>
          <p:cNvSpPr>
            <a:spLocks noGrp="1"/>
          </p:cNvSpPr>
          <p:nvPr>
            <p:ph type="title"/>
          </p:nvPr>
        </p:nvSpPr>
        <p:spPr/>
        <p:txBody>
          <a:bodyPr/>
          <a:lstStyle/>
          <a:p>
            <a:pPr algn="ctr"/>
            <a:r>
              <a:rPr lang="hu-HU" dirty="0"/>
              <a:t>Sajtó – és véleményszabadság </a:t>
            </a:r>
            <a:r>
              <a:rPr lang="hu-HU" dirty="0" err="1"/>
              <a:t>korlátai</a:t>
            </a:r>
            <a:r>
              <a:rPr lang="hu-HU" dirty="0"/>
              <a:t/>
            </a:r>
            <a:br>
              <a:rPr lang="hu-HU" dirty="0"/>
            </a:br>
            <a:r>
              <a:rPr lang="hu-HU" dirty="0"/>
              <a:t>Alkotmányos </a:t>
            </a:r>
          </a:p>
        </p:txBody>
      </p:sp>
      <p:sp>
        <p:nvSpPr>
          <p:cNvPr id="3" name="Tartalom helye 2">
            <a:extLst>
              <a:ext uri="{FF2B5EF4-FFF2-40B4-BE49-F238E27FC236}">
                <a16:creationId xmlns:a16="http://schemas.microsoft.com/office/drawing/2014/main" xmlns="" id="{B70679A1-337E-4E68-B7ED-4A5AF9ACD8B1}"/>
              </a:ext>
            </a:extLst>
          </p:cNvPr>
          <p:cNvSpPr>
            <a:spLocks noGrp="1"/>
          </p:cNvSpPr>
          <p:nvPr>
            <p:ph idx="1"/>
          </p:nvPr>
        </p:nvSpPr>
        <p:spPr/>
        <p:txBody>
          <a:bodyPr/>
          <a:lstStyle/>
          <a:p>
            <a:pPr algn="just"/>
            <a:r>
              <a:rPr lang="hu-HU" dirty="0"/>
              <a:t>A véleménynyilvánítás szabadságának a gyakorlása nem irányulhat a magyar nemzet, a nemzeti, etnikai, faji vagy vallási közösségek méltóságának a megsértésére. Az ilyen közösséghez tartozó személyek - törvényben meghatározottak szerint - jogosultak a közösséget sértő véleménynyilvánítás ellen, emberi méltóságuk megsértése miatt igényeiket bíróság előtt érvényesíteni.</a:t>
            </a:r>
          </a:p>
        </p:txBody>
      </p:sp>
    </p:spTree>
    <p:extLst>
      <p:ext uri="{BB962C8B-B14F-4D97-AF65-F5344CB8AC3E}">
        <p14:creationId xmlns:p14="http://schemas.microsoft.com/office/powerpoint/2010/main" val="21304734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20A980BE-A92B-4D1D-AD4A-828A79F1EA53}"/>
              </a:ext>
            </a:extLst>
          </p:cNvPr>
          <p:cNvSpPr>
            <a:spLocks noGrp="1"/>
          </p:cNvSpPr>
          <p:nvPr>
            <p:ph type="title"/>
          </p:nvPr>
        </p:nvSpPr>
        <p:spPr/>
        <p:txBody>
          <a:bodyPr/>
          <a:lstStyle/>
          <a:p>
            <a:pPr algn="ctr"/>
            <a:r>
              <a:rPr lang="hu-HU" dirty="0"/>
              <a:t>Polgári jogi</a:t>
            </a:r>
          </a:p>
        </p:txBody>
      </p:sp>
      <p:sp>
        <p:nvSpPr>
          <p:cNvPr id="3" name="Tartalom helye 2">
            <a:extLst>
              <a:ext uri="{FF2B5EF4-FFF2-40B4-BE49-F238E27FC236}">
                <a16:creationId xmlns:a16="http://schemas.microsoft.com/office/drawing/2014/main" xmlns="" id="{8F284C7A-7CA9-4FF7-A94C-E8AA14786374}"/>
              </a:ext>
            </a:extLst>
          </p:cNvPr>
          <p:cNvSpPr>
            <a:spLocks noGrp="1"/>
          </p:cNvSpPr>
          <p:nvPr>
            <p:ph idx="1"/>
          </p:nvPr>
        </p:nvSpPr>
        <p:spPr/>
        <p:txBody>
          <a:bodyPr>
            <a:normAutofit fontScale="92500" lnSpcReduction="20000"/>
          </a:bodyPr>
          <a:lstStyle/>
          <a:p>
            <a:r>
              <a:rPr lang="hu-HU" dirty="0"/>
              <a:t>2:42. § [A személyiségi jogok általános védelme]</a:t>
            </a:r>
          </a:p>
          <a:p>
            <a:endParaRPr lang="hu-HU" dirty="0"/>
          </a:p>
          <a:p>
            <a:pPr algn="just"/>
            <a:r>
              <a:rPr lang="hu-HU" dirty="0"/>
              <a:t>(1) *  Mindenkinek joga van ahhoz, hogy törvény és mások jogainak </a:t>
            </a:r>
            <a:r>
              <a:rPr lang="hu-HU" dirty="0" err="1"/>
              <a:t>korlátai</a:t>
            </a:r>
            <a:r>
              <a:rPr lang="hu-HU" dirty="0"/>
              <a:t> között személyiségét, így különösen a magán- és családi élet, az otthon, a másokkal való - bármilyen módon, illetve eszközzel történő - kapcsolattartás és a jóhírnév tiszteletben tartásához való jogát szabadon érvényesíthesse, és hogy abban őt senki ne gátolja.</a:t>
            </a:r>
          </a:p>
          <a:p>
            <a:endParaRPr lang="hu-HU" dirty="0"/>
          </a:p>
          <a:p>
            <a:pPr algn="just"/>
            <a:r>
              <a:rPr lang="hu-HU" dirty="0"/>
              <a:t>(2) Az emberi méltóságot és az abból fakadó személyiségi jogokat mindenki köteles tiszteletben tartani. A személyiségi jogok e törvény védelme alatt állnak.</a:t>
            </a:r>
          </a:p>
          <a:p>
            <a:endParaRPr lang="hu-HU" dirty="0"/>
          </a:p>
          <a:p>
            <a:r>
              <a:rPr lang="hu-HU" dirty="0"/>
              <a:t>(3) Nem sért személyiségi jogot az a magatartás, amelyhez az érintett hozzájárult.</a:t>
            </a:r>
          </a:p>
        </p:txBody>
      </p:sp>
    </p:spTree>
    <p:extLst>
      <p:ext uri="{BB962C8B-B14F-4D97-AF65-F5344CB8AC3E}">
        <p14:creationId xmlns:p14="http://schemas.microsoft.com/office/powerpoint/2010/main" val="2787656487"/>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EE3A8F25-197C-4E4E-A20B-70933C4D0D37}"/>
              </a:ext>
            </a:extLst>
          </p:cNvPr>
          <p:cNvSpPr>
            <a:spLocks noGrp="1"/>
          </p:cNvSpPr>
          <p:nvPr>
            <p:ph type="title"/>
          </p:nvPr>
        </p:nvSpPr>
        <p:spPr/>
        <p:txBody>
          <a:bodyPr/>
          <a:lstStyle/>
          <a:p>
            <a:pPr algn="ctr"/>
            <a:r>
              <a:rPr lang="hu-HU" dirty="0"/>
              <a:t>Közszereplők speciális szabály</a:t>
            </a:r>
          </a:p>
        </p:txBody>
      </p:sp>
      <p:sp>
        <p:nvSpPr>
          <p:cNvPr id="3" name="Tartalom helye 2">
            <a:extLst>
              <a:ext uri="{FF2B5EF4-FFF2-40B4-BE49-F238E27FC236}">
                <a16:creationId xmlns:a16="http://schemas.microsoft.com/office/drawing/2014/main" xmlns="" id="{ADCE0429-9E4E-44BD-9985-8D537F934330}"/>
              </a:ext>
            </a:extLst>
          </p:cNvPr>
          <p:cNvSpPr>
            <a:spLocks noGrp="1"/>
          </p:cNvSpPr>
          <p:nvPr>
            <p:ph idx="1"/>
          </p:nvPr>
        </p:nvSpPr>
        <p:spPr/>
        <p:txBody>
          <a:bodyPr>
            <a:normAutofit fontScale="92500" lnSpcReduction="20000"/>
          </a:bodyPr>
          <a:lstStyle/>
          <a:p>
            <a:r>
              <a:rPr lang="hu-HU" dirty="0"/>
              <a:t>2:44. § *  [Közéleti szereplő személyiségi jogának védelme]</a:t>
            </a:r>
          </a:p>
          <a:p>
            <a:endParaRPr lang="hu-HU" dirty="0"/>
          </a:p>
          <a:p>
            <a:r>
              <a:rPr lang="hu-HU" dirty="0"/>
              <a:t>(1) A közügyek szabad vitatását biztosító alapjogok gyakorlása a közéleti szereplő személyiségi jogainak védelmét szükséges és arányos mértékben, az emberi méltóság sérelme nélkül korlátozhatja; azonban az nem járhat a magán- és családi életének, valamint otthonának sérelmével.</a:t>
            </a:r>
          </a:p>
          <a:p>
            <a:endParaRPr lang="hu-HU" dirty="0"/>
          </a:p>
          <a:p>
            <a:r>
              <a:rPr lang="hu-HU" dirty="0"/>
              <a:t>(2) A közéleti szereplőt a közügyek szabad vitatásának körén kívül eső közléssel vagy magatartással szemben a nem közéleti szereplővel azonos védelem illeti meg.</a:t>
            </a:r>
          </a:p>
          <a:p>
            <a:endParaRPr lang="hu-HU" dirty="0"/>
          </a:p>
          <a:p>
            <a:r>
              <a:rPr lang="hu-HU" dirty="0"/>
              <a:t>(3) Nem minősül közügynek a közéleti szereplő magán- vagy családi életével kapcsolatos tevékenység, illetve adat.</a:t>
            </a:r>
          </a:p>
        </p:txBody>
      </p:sp>
    </p:spTree>
    <p:extLst>
      <p:ext uri="{BB962C8B-B14F-4D97-AF65-F5344CB8AC3E}">
        <p14:creationId xmlns:p14="http://schemas.microsoft.com/office/powerpoint/2010/main" val="120498887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296B49BC-013F-401C-BC8D-04FF89B76FAF}"/>
              </a:ext>
            </a:extLst>
          </p:cNvPr>
          <p:cNvSpPr>
            <a:spLocks noGrp="1"/>
          </p:cNvSpPr>
          <p:nvPr>
            <p:ph type="title"/>
          </p:nvPr>
        </p:nvSpPr>
        <p:spPr/>
        <p:txBody>
          <a:bodyPr/>
          <a:lstStyle/>
          <a:p>
            <a:r>
              <a:rPr lang="hu-HU" dirty="0"/>
              <a:t>Büntetőjogi szankciók – ultima ratio elv</a:t>
            </a:r>
          </a:p>
        </p:txBody>
      </p:sp>
      <p:sp>
        <p:nvSpPr>
          <p:cNvPr id="3" name="Tartalom helye 2">
            <a:extLst>
              <a:ext uri="{FF2B5EF4-FFF2-40B4-BE49-F238E27FC236}">
                <a16:creationId xmlns:a16="http://schemas.microsoft.com/office/drawing/2014/main" xmlns="" id="{E392FB5A-F37D-4452-8820-5EF6FE5EE38E}"/>
              </a:ext>
            </a:extLst>
          </p:cNvPr>
          <p:cNvSpPr>
            <a:spLocks noGrp="1"/>
          </p:cNvSpPr>
          <p:nvPr>
            <p:ph idx="1"/>
          </p:nvPr>
        </p:nvSpPr>
        <p:spPr/>
        <p:txBody>
          <a:bodyPr>
            <a:normAutofit fontScale="92500"/>
          </a:bodyPr>
          <a:lstStyle/>
          <a:p>
            <a:r>
              <a:rPr lang="hu-HU" dirty="0"/>
              <a:t>A klasszikus rágalmazás és becsületsértésen túl két új tényállás az idők szava szerint: </a:t>
            </a:r>
          </a:p>
          <a:p>
            <a:r>
              <a:rPr lang="hu-HU" dirty="0"/>
              <a:t>Becsület csorbítására alkalmas hamis hang- vagy képfelvétel készítése * </a:t>
            </a:r>
          </a:p>
          <a:p>
            <a:r>
              <a:rPr lang="hu-HU" dirty="0"/>
              <a:t>226/A. § *  (1) Aki abból a célból, hogy más vagy mások becsületét csorbítsa, hamis, hamisított vagy valótlan tartalmú hang- vagy képfelvételt készít, ha más bűncselekmény nem valósul meg, vétség miatt egy évig terjedő szabadságvesztéssel büntetendő.</a:t>
            </a:r>
          </a:p>
          <a:p>
            <a:endParaRPr lang="hu-HU" dirty="0"/>
          </a:p>
          <a:p>
            <a:r>
              <a:rPr lang="hu-HU" dirty="0"/>
              <a:t>Becsület csorbítására alkalmas hamis hang- vagy képfelvétel nyilvánosságra hozatala * </a:t>
            </a:r>
          </a:p>
          <a:p>
            <a:r>
              <a:rPr lang="hu-HU" dirty="0"/>
              <a:t>226/B. § *  (1) Aki abból a célból, hogy más vagy mások becsületét csorbítsa, hamis, hamisított vagy valótlan tartalmú hang- vagy képfelvételt hozzáférhetővé tesz, vétség miatt két évig terjedő szabadságvesztéssel büntetendő.</a:t>
            </a:r>
          </a:p>
        </p:txBody>
      </p:sp>
    </p:spTree>
    <p:extLst>
      <p:ext uri="{BB962C8B-B14F-4D97-AF65-F5344CB8AC3E}">
        <p14:creationId xmlns:p14="http://schemas.microsoft.com/office/powerpoint/2010/main" val="2328942858"/>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99CAFBDE-08A5-4013-A21C-E641A7AFF776}"/>
              </a:ext>
            </a:extLst>
          </p:cNvPr>
          <p:cNvSpPr>
            <a:spLocks noGrp="1"/>
          </p:cNvSpPr>
          <p:nvPr>
            <p:ph type="title"/>
          </p:nvPr>
        </p:nvSpPr>
        <p:spPr/>
        <p:txBody>
          <a:bodyPr/>
          <a:lstStyle/>
          <a:p>
            <a:pPr algn="ctr"/>
            <a:r>
              <a:rPr lang="hu-HU" dirty="0"/>
              <a:t>Speciális polgári jogi jogorvoslat a sajtó-helyreigazítás</a:t>
            </a:r>
          </a:p>
        </p:txBody>
      </p:sp>
      <p:sp>
        <p:nvSpPr>
          <p:cNvPr id="3" name="Tartalom helye 2">
            <a:extLst>
              <a:ext uri="{FF2B5EF4-FFF2-40B4-BE49-F238E27FC236}">
                <a16:creationId xmlns:a16="http://schemas.microsoft.com/office/drawing/2014/main" xmlns="" id="{54A36796-C2D1-429C-B7C1-FADB196F422F}"/>
              </a:ext>
            </a:extLst>
          </p:cNvPr>
          <p:cNvSpPr>
            <a:spLocks noGrp="1"/>
          </p:cNvSpPr>
          <p:nvPr>
            <p:ph idx="1"/>
          </p:nvPr>
        </p:nvSpPr>
        <p:spPr/>
        <p:txBody>
          <a:bodyPr>
            <a:normAutofit fontScale="92500" lnSpcReduction="20000"/>
          </a:bodyPr>
          <a:lstStyle/>
          <a:p>
            <a:pPr algn="just"/>
            <a:r>
              <a:rPr lang="hu-HU" dirty="0"/>
              <a:t>Médiaalkotmány: 12. § (1) Ha valakiről bármely médiatartalomban valótlan tényt állítanak, híresztelnek vagy vele kapcsolatban való tényeket hamis színben tüntetnek fel, követelheti olyan helyreigazító közlemény közzétételét, amelyből kitűnik, hogy a közlés mely tényállítása valótlan, illetve megalapozatlan, mely tényeket tüntet fel hamis színben és ehhez képest melyek a való tények.</a:t>
            </a:r>
          </a:p>
          <a:p>
            <a:pPr algn="just"/>
            <a:r>
              <a:rPr lang="hu-HU" dirty="0"/>
              <a:t>(2) A helyreigazító közleményt napilap, internetes sajtótermék és hírügynökség esetében az erre irányuló igény kézhezvételét követő öt napon belül a közlemény sérelmezett részéhez hasonló módon és terjedelemben, lekérhető médiaszolgáltatás esetében az erre irányuló igény kézhezvételét követő nyolc napon belül a közlemény sérelmezett részéhez hasonló módon és terjedelemben, más időszaki lap esetében az igény kézhezvételétől számított nyolc napot követően a legközelebbi számban a közlemény sérelmezett részéhez hasonló módon és terjedelemben, lineáris médiaszolgáltatás esetében pedig ugyancsak nyolc napon belül, a közlemény sérelmezett részéhez hasonló módon és azzal azonos napszakban kell közölni.</a:t>
            </a:r>
          </a:p>
        </p:txBody>
      </p:sp>
    </p:spTree>
    <p:extLst>
      <p:ext uri="{BB962C8B-B14F-4D97-AF65-F5344CB8AC3E}">
        <p14:creationId xmlns:p14="http://schemas.microsoft.com/office/powerpoint/2010/main" val="1944746103"/>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5306BFA4-771A-45DD-AA3B-3B9F7574BB78}"/>
              </a:ext>
            </a:extLst>
          </p:cNvPr>
          <p:cNvSpPr>
            <a:spLocks noGrp="1"/>
          </p:cNvSpPr>
          <p:nvPr>
            <p:ph type="title"/>
          </p:nvPr>
        </p:nvSpPr>
        <p:spPr/>
        <p:txBody>
          <a:bodyPr/>
          <a:lstStyle/>
          <a:p>
            <a:pPr algn="ctr"/>
            <a:r>
              <a:rPr lang="hu-HU" dirty="0"/>
              <a:t>Ennek speciális peres vonatkozása </a:t>
            </a:r>
          </a:p>
        </p:txBody>
      </p:sp>
      <p:sp>
        <p:nvSpPr>
          <p:cNvPr id="3" name="Tartalom helye 2">
            <a:extLst>
              <a:ext uri="{FF2B5EF4-FFF2-40B4-BE49-F238E27FC236}">
                <a16:creationId xmlns:a16="http://schemas.microsoft.com/office/drawing/2014/main" xmlns="" id="{F1B64E69-D381-46B5-B56D-4035398F94DA}"/>
              </a:ext>
            </a:extLst>
          </p:cNvPr>
          <p:cNvSpPr>
            <a:spLocks noGrp="1"/>
          </p:cNvSpPr>
          <p:nvPr>
            <p:ph idx="1"/>
          </p:nvPr>
        </p:nvSpPr>
        <p:spPr/>
        <p:txBody>
          <a:bodyPr>
            <a:normAutofit fontScale="85000" lnSpcReduction="20000"/>
          </a:bodyPr>
          <a:lstStyle/>
          <a:p>
            <a:endParaRPr lang="hu-HU" dirty="0"/>
          </a:p>
          <a:p>
            <a:pPr algn="just"/>
            <a:r>
              <a:rPr lang="hu-HU" dirty="0"/>
              <a:t>(1) *  A sajtószabadságról és a médiatartalmak alapvető szabályairól szóló törvény szerinti helyreigazító közlemény közzétételét az érintett személy vagy szervezet az általa vitatott közlemény közzétételétől számított harminc napon belül írásban kérheti a médiaszolgáltatótól, a sajtótermék szerkesztőségétől vagy a hírügynökségtől (a továbbiakban együtt: sajtószerv). A határidőt megtartottnak kell tekinteni, ha a helyreigazítás iránti kérelmet legkésőbb e határidő utolsó napján a sajtószerv címére ajánlott küldeményként postára adták. E határidő elmulasztása esetén igazolásnak nincs helye. A kérelemben meg kell jelölni a sérelmezett közleményt, a valótlan, illetve hamis színben feltüntetett tényállításokat és - feltéve, hogy ezek közzétételét is igényli - a valós tényeket.</a:t>
            </a:r>
          </a:p>
          <a:p>
            <a:pPr algn="just"/>
            <a:r>
              <a:rPr lang="hu-HU" dirty="0"/>
              <a:t>(1) Ha a helyreigazítás közzétételére irányuló kötelezettségét a sajtószerv határidőben nem vagy nem a helyreigazítási kérelemnek megfelelően teljesíti, a helyreigazítást igénylő ellene pert indíthat a helyreigazító közlemény közzététele iránt. Ha a perindítást nem előzte meg a sajtószerv előtti kötelező előzetes eljárás, a bíróság a keresetlevél visszautasításával egyidejűleg tájékoztatja a felperest az előzetes eljárás feltételeiről.</a:t>
            </a:r>
          </a:p>
        </p:txBody>
      </p:sp>
    </p:spTree>
    <p:extLst>
      <p:ext uri="{BB962C8B-B14F-4D97-AF65-F5344CB8AC3E}">
        <p14:creationId xmlns:p14="http://schemas.microsoft.com/office/powerpoint/2010/main" val="265508143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9AA66D7C-C30D-4A52-8B3A-B4716C10651A}"/>
              </a:ext>
            </a:extLst>
          </p:cNvPr>
          <p:cNvSpPr>
            <a:spLocks noGrp="1"/>
          </p:cNvSpPr>
          <p:nvPr>
            <p:ph type="title"/>
          </p:nvPr>
        </p:nvSpPr>
        <p:spPr/>
        <p:txBody>
          <a:bodyPr/>
          <a:lstStyle/>
          <a:p>
            <a:pPr algn="ctr"/>
            <a:r>
              <a:rPr lang="hu-HU" dirty="0"/>
              <a:t>Új jelenség a sajtójogban: klikkvadászat</a:t>
            </a:r>
          </a:p>
        </p:txBody>
      </p:sp>
      <p:sp>
        <p:nvSpPr>
          <p:cNvPr id="3" name="Tartalom helye 2">
            <a:extLst>
              <a:ext uri="{FF2B5EF4-FFF2-40B4-BE49-F238E27FC236}">
                <a16:creationId xmlns:a16="http://schemas.microsoft.com/office/drawing/2014/main" xmlns="" id="{FA44E871-ABC3-4C9A-A683-BEB0AAF37195}"/>
              </a:ext>
            </a:extLst>
          </p:cNvPr>
          <p:cNvSpPr>
            <a:spLocks noGrp="1"/>
          </p:cNvSpPr>
          <p:nvPr>
            <p:ph idx="1"/>
          </p:nvPr>
        </p:nvSpPr>
        <p:spPr/>
        <p:txBody>
          <a:bodyPr/>
          <a:lstStyle/>
          <a:p>
            <a:pPr marL="0" indent="0">
              <a:buNone/>
            </a:pPr>
            <a:endParaRPr lang="hu-HU" dirty="0"/>
          </a:p>
        </p:txBody>
      </p:sp>
    </p:spTree>
    <p:extLst>
      <p:ext uri="{BB962C8B-B14F-4D97-AF65-F5344CB8AC3E}">
        <p14:creationId xmlns:p14="http://schemas.microsoft.com/office/powerpoint/2010/main" val="2625573740"/>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53A9668A-914A-4426-83C0-D720F77AB3A4}"/>
              </a:ext>
            </a:extLst>
          </p:cNvPr>
          <p:cNvSpPr>
            <a:spLocks noGrp="1"/>
          </p:cNvSpPr>
          <p:nvPr>
            <p:ph type="title"/>
          </p:nvPr>
        </p:nvSpPr>
        <p:spPr/>
        <p:txBody>
          <a:bodyPr/>
          <a:lstStyle/>
          <a:p>
            <a:r>
              <a:rPr lang="hu-HU" dirty="0"/>
              <a:t>Beérkezett kérdés</a:t>
            </a:r>
          </a:p>
        </p:txBody>
      </p:sp>
      <p:sp>
        <p:nvSpPr>
          <p:cNvPr id="3" name="Tartalom helye 2">
            <a:extLst>
              <a:ext uri="{FF2B5EF4-FFF2-40B4-BE49-F238E27FC236}">
                <a16:creationId xmlns:a16="http://schemas.microsoft.com/office/drawing/2014/main" xmlns="" id="{BCA30CBD-F01C-4481-B1E5-2611511924AC}"/>
              </a:ext>
            </a:extLst>
          </p:cNvPr>
          <p:cNvSpPr>
            <a:spLocks noGrp="1"/>
          </p:cNvSpPr>
          <p:nvPr>
            <p:ph idx="1"/>
          </p:nvPr>
        </p:nvSpPr>
        <p:spPr/>
        <p:txBody>
          <a:bodyPr>
            <a:normAutofit/>
          </a:bodyPr>
          <a:lstStyle/>
          <a:p>
            <a:pPr algn="just"/>
            <a:r>
              <a:rPr lang="hu-HU" dirty="0"/>
              <a:t>Régen tájékoztatási kötelezettség terhelte a minisztereket, s az összes olyan embert, aki közhivatalban dolgozott. Most pedig megteheti azt egy miniszter, vagy éppen polgármester, hogy nemhogy hetekig, de egyáltalán nem válaszol abszolút közérdekű kérdésre. Mit lehet ilyenkor tenni? Van jogi eszköz a válasz kikényszerítésére? </a:t>
            </a:r>
          </a:p>
          <a:p>
            <a:pPr algn="just"/>
            <a:r>
              <a:rPr lang="hu-HU" dirty="0"/>
              <a:t>Válasz: közérdekű adatigénylés, azonban ennek az eljárási lassúsága adott esetben „ellenirányú” a tájékozódáshoz való alapjoggal. </a:t>
            </a:r>
          </a:p>
          <a:p>
            <a:pPr algn="just"/>
            <a:r>
              <a:rPr lang="hu-HU" dirty="0"/>
              <a:t>Már az Omega is megénekelte</a:t>
            </a:r>
            <a:r>
              <a:rPr lang="hu-HU"/>
              <a:t>: „Táplálékunk </a:t>
            </a:r>
            <a:r>
              <a:rPr lang="hu-HU" dirty="0"/>
              <a:t>kenyér és információ, Mind a kettő frissen jó, Hogyha több a kenyér, kevesebb a szó, S a tétel </a:t>
            </a:r>
            <a:r>
              <a:rPr lang="hu-HU"/>
              <a:t>megfordítható.” </a:t>
            </a:r>
            <a:r>
              <a:rPr lang="hu-HU" dirty="0"/>
              <a:t>(1982)</a:t>
            </a:r>
          </a:p>
        </p:txBody>
      </p:sp>
    </p:spTree>
    <p:extLst>
      <p:ext uri="{BB962C8B-B14F-4D97-AF65-F5344CB8AC3E}">
        <p14:creationId xmlns:p14="http://schemas.microsoft.com/office/powerpoint/2010/main" val="133008714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1739B072-41E2-4403-A7DD-82B7A460CBE6}"/>
              </a:ext>
            </a:extLst>
          </p:cNvPr>
          <p:cNvSpPr>
            <a:spLocks noGrp="1"/>
          </p:cNvSpPr>
          <p:nvPr>
            <p:ph type="title"/>
          </p:nvPr>
        </p:nvSpPr>
        <p:spPr>
          <a:xfrm>
            <a:off x="1513642" y="410592"/>
            <a:ext cx="9601200" cy="1485900"/>
          </a:xfrm>
        </p:spPr>
        <p:txBody>
          <a:bodyPr/>
          <a:lstStyle/>
          <a:p>
            <a:pPr algn="ctr"/>
            <a:r>
              <a:rPr lang="hu-HU" dirty="0"/>
              <a:t>IV. Blokk – Szerzői jog </a:t>
            </a:r>
          </a:p>
        </p:txBody>
      </p:sp>
      <p:sp>
        <p:nvSpPr>
          <p:cNvPr id="3" name="Tartalom helye 2">
            <a:extLst>
              <a:ext uri="{FF2B5EF4-FFF2-40B4-BE49-F238E27FC236}">
                <a16:creationId xmlns:a16="http://schemas.microsoft.com/office/drawing/2014/main" xmlns="" id="{22809A15-B27A-44F4-AA44-9FFEF518DBD6}"/>
              </a:ext>
            </a:extLst>
          </p:cNvPr>
          <p:cNvSpPr>
            <a:spLocks noGrp="1"/>
          </p:cNvSpPr>
          <p:nvPr>
            <p:ph idx="1"/>
          </p:nvPr>
        </p:nvSpPr>
        <p:spPr/>
        <p:txBody>
          <a:bodyPr>
            <a:normAutofit fontScale="85000" lnSpcReduction="10000"/>
          </a:bodyPr>
          <a:lstStyle/>
          <a:p>
            <a:pPr algn="just"/>
            <a:r>
              <a:rPr lang="hu-HU" b="0" i="0" dirty="0">
                <a:solidFill>
                  <a:srgbClr val="474747"/>
                </a:solidFill>
                <a:effectLst/>
                <a:latin typeface="Fira Sans" panose="020B0503050000020004" pitchFamily="34" charset="0"/>
              </a:rPr>
              <a:t>Szjt. </a:t>
            </a:r>
            <a:r>
              <a:rPr lang="hu-HU" dirty="0">
                <a:solidFill>
                  <a:srgbClr val="474747"/>
                </a:solidFill>
                <a:latin typeface="Fira Sans" panose="020B0503050000020004" pitchFamily="34" charset="0"/>
              </a:rPr>
              <a:t>1. § </a:t>
            </a:r>
            <a:r>
              <a:rPr lang="hu-HU" b="0" i="0" dirty="0">
                <a:solidFill>
                  <a:srgbClr val="474747"/>
                </a:solidFill>
                <a:effectLst/>
                <a:latin typeface="Fira Sans" panose="020B0503050000020004" pitchFamily="34" charset="0"/>
              </a:rPr>
              <a:t>(4)</a:t>
            </a:r>
            <a:r>
              <a:rPr lang="hu-HU" b="1" i="0" u="none" strike="noStrike" baseline="30000" dirty="0">
                <a:solidFill>
                  <a:srgbClr val="005B92"/>
                </a:solidFill>
                <a:effectLst/>
                <a:latin typeface="Fira Sans" panose="020B0503050000020004" pitchFamily="34" charset="0"/>
                <a:hlinkClick r:id="rId2"/>
              </a:rPr>
              <a:t> * </a:t>
            </a:r>
            <a:r>
              <a:rPr lang="hu-HU" b="0" i="0" dirty="0">
                <a:solidFill>
                  <a:srgbClr val="474747"/>
                </a:solidFill>
                <a:effectLst/>
                <a:latin typeface="Fira Sans" panose="020B0503050000020004" pitchFamily="34" charset="0"/>
              </a:rPr>
              <a:t> Nem tartoznak e törvény védelme alá a jogszabályok, közjogi szervezetszabályozó eszközök, a bírósági vagy hatósági határozatok, a hatósági vagy más hivatalos közlemények és ügyiratok, valamint más hasonló rendelkezések.</a:t>
            </a:r>
          </a:p>
          <a:p>
            <a:pPr algn="just"/>
            <a:r>
              <a:rPr lang="hu-HU" b="0" i="0" dirty="0">
                <a:solidFill>
                  <a:srgbClr val="474747"/>
                </a:solidFill>
                <a:effectLst/>
                <a:latin typeface="Fira Sans" panose="020B0503050000020004" pitchFamily="34" charset="0"/>
              </a:rPr>
              <a:t>(5)</a:t>
            </a:r>
            <a:r>
              <a:rPr lang="hu-HU" b="1" i="0" u="none" strike="noStrike" baseline="30000" dirty="0">
                <a:solidFill>
                  <a:srgbClr val="005B92"/>
                </a:solidFill>
                <a:effectLst/>
                <a:latin typeface="Fira Sans" panose="020B0503050000020004" pitchFamily="34" charset="0"/>
                <a:hlinkClick r:id="rId3"/>
              </a:rPr>
              <a:t> * </a:t>
            </a:r>
            <a:r>
              <a:rPr lang="hu-HU" b="0" i="0" dirty="0">
                <a:solidFill>
                  <a:srgbClr val="474747"/>
                </a:solidFill>
                <a:effectLst/>
                <a:latin typeface="Fira Sans" panose="020B0503050000020004" pitchFamily="34" charset="0"/>
              </a:rPr>
              <a:t> A szerzői jogi védelem nem terjed ki a sajtótermékek közleményeinek alapjául szolgáló tényekre vagy napi hírekre.</a:t>
            </a:r>
          </a:p>
          <a:p>
            <a:pPr algn="just"/>
            <a:r>
              <a:rPr lang="hu-HU" b="0" i="0" dirty="0">
                <a:solidFill>
                  <a:srgbClr val="474747"/>
                </a:solidFill>
                <a:effectLst/>
                <a:latin typeface="Fira Sans" panose="020B0503050000020004" pitchFamily="34" charset="0"/>
              </a:rPr>
              <a:t>(6) Valamely ötlet, elv, elgondolás, eljárás, működési módszer vagy matematikai művelet nem lehet tárgya a szerzői jogi védelemnek.</a:t>
            </a:r>
          </a:p>
          <a:p>
            <a:pPr algn="just"/>
            <a:r>
              <a:rPr lang="hu-HU" b="0" i="0" dirty="0">
                <a:solidFill>
                  <a:srgbClr val="474747"/>
                </a:solidFill>
                <a:effectLst/>
                <a:latin typeface="Fira Sans" panose="020B0503050000020004" pitchFamily="34" charset="0"/>
              </a:rPr>
              <a:t>(7) A folklór </a:t>
            </a:r>
            <a:r>
              <a:rPr lang="hu-HU" b="0" i="0" dirty="0" err="1">
                <a:solidFill>
                  <a:srgbClr val="474747"/>
                </a:solidFill>
                <a:effectLst/>
                <a:latin typeface="Fira Sans" panose="020B0503050000020004" pitchFamily="34" charset="0"/>
              </a:rPr>
              <a:t>kifejeződései</a:t>
            </a:r>
            <a:r>
              <a:rPr lang="hu-HU" b="0" i="0" dirty="0">
                <a:solidFill>
                  <a:srgbClr val="474747"/>
                </a:solidFill>
                <a:effectLst/>
                <a:latin typeface="Fira Sans" panose="020B0503050000020004" pitchFamily="34" charset="0"/>
              </a:rPr>
              <a:t> nem részesülnek szerzői jogi védelemben. E rendelkezés nem érinti a népművészeti ihletésű, egyéni, eredeti jellegű mű szerzőjét megillető szerzői jogi védelmet.</a:t>
            </a:r>
          </a:p>
          <a:p>
            <a:pPr algn="just"/>
            <a:r>
              <a:rPr lang="hu-HU" b="0" i="0" dirty="0">
                <a:solidFill>
                  <a:srgbClr val="474747"/>
                </a:solidFill>
                <a:effectLst/>
                <a:latin typeface="Fira Sans" panose="020B0503050000020004" pitchFamily="34" charset="0"/>
              </a:rPr>
              <a:t>(8)</a:t>
            </a:r>
            <a:r>
              <a:rPr lang="hu-HU" b="1" i="0" u="none" strike="noStrike" baseline="30000" dirty="0">
                <a:solidFill>
                  <a:srgbClr val="005B92"/>
                </a:solidFill>
                <a:effectLst/>
                <a:latin typeface="Fira Sans" panose="020B0503050000020004" pitchFamily="34" charset="0"/>
                <a:hlinkClick r:id="rId4"/>
              </a:rPr>
              <a:t> * </a:t>
            </a:r>
            <a:r>
              <a:rPr lang="hu-HU" b="0" i="0" dirty="0">
                <a:solidFill>
                  <a:srgbClr val="474747"/>
                </a:solidFill>
                <a:effectLst/>
                <a:latin typeface="Fira Sans" panose="020B0503050000020004" pitchFamily="34" charset="0"/>
              </a:rPr>
              <a:t> Az előadóművészek, a hangfelvétel-előállítók, a rádió- és a televízió-szervezetek, a </a:t>
            </a:r>
            <a:r>
              <a:rPr lang="hu-HU" b="0" i="0" dirty="0" err="1">
                <a:solidFill>
                  <a:srgbClr val="474747"/>
                </a:solidFill>
                <a:effectLst/>
                <a:latin typeface="Fira Sans" panose="020B0503050000020004" pitchFamily="34" charset="0"/>
              </a:rPr>
              <a:t>filmelőállítók</a:t>
            </a:r>
            <a:r>
              <a:rPr lang="hu-HU" b="0" i="0" dirty="0">
                <a:solidFill>
                  <a:srgbClr val="474747"/>
                </a:solidFill>
                <a:effectLst/>
                <a:latin typeface="Fira Sans" panose="020B0503050000020004" pitchFamily="34" charset="0"/>
              </a:rPr>
              <a:t>, valamint az adatbázis-előállítók teljesítményei az e törvényben meghatározott védelemben részesülnek.</a:t>
            </a:r>
          </a:p>
          <a:p>
            <a:endParaRPr lang="hu-HU" dirty="0"/>
          </a:p>
        </p:txBody>
      </p:sp>
    </p:spTree>
    <p:extLst>
      <p:ext uri="{BB962C8B-B14F-4D97-AF65-F5344CB8AC3E}">
        <p14:creationId xmlns:p14="http://schemas.microsoft.com/office/powerpoint/2010/main" val="1684640119"/>
      </p:ext>
    </p:extLst>
  </p:cSld>
  <p:clrMapOvr>
    <a:masterClrMapping/>
  </p:clrMapOvr>
  <p:transition spd="slow">
    <p:wheel spokes="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133BDEB4-9D88-4EFC-AA04-882E59910F7D}"/>
              </a:ext>
            </a:extLst>
          </p:cNvPr>
          <p:cNvSpPr>
            <a:spLocks noGrp="1"/>
          </p:cNvSpPr>
          <p:nvPr>
            <p:ph type="title"/>
          </p:nvPr>
        </p:nvSpPr>
        <p:spPr/>
        <p:txBody>
          <a:bodyPr/>
          <a:lstStyle/>
          <a:p>
            <a:pPr algn="ctr"/>
            <a:r>
              <a:rPr lang="hu-HU" dirty="0"/>
              <a:t>– szerzői jog újságírói vetületek</a:t>
            </a:r>
          </a:p>
        </p:txBody>
      </p:sp>
      <p:sp>
        <p:nvSpPr>
          <p:cNvPr id="3" name="Tartalom helye 2">
            <a:extLst>
              <a:ext uri="{FF2B5EF4-FFF2-40B4-BE49-F238E27FC236}">
                <a16:creationId xmlns:a16="http://schemas.microsoft.com/office/drawing/2014/main" xmlns="" id="{F748F2EC-11E7-4CAA-9AE1-E3A3EBDD53D5}"/>
              </a:ext>
            </a:extLst>
          </p:cNvPr>
          <p:cNvSpPr>
            <a:spLocks noGrp="1"/>
          </p:cNvSpPr>
          <p:nvPr>
            <p:ph idx="1"/>
          </p:nvPr>
        </p:nvSpPr>
        <p:spPr/>
        <p:txBody>
          <a:bodyPr>
            <a:normAutofit fontScale="92500" lnSpcReduction="10000"/>
          </a:bodyPr>
          <a:lstStyle/>
          <a:p>
            <a:pPr algn="just"/>
            <a:r>
              <a:rPr lang="hu-HU" dirty="0"/>
              <a:t>A leghétköznapibb eset: </a:t>
            </a:r>
            <a:r>
              <a:rPr lang="hu-HU" dirty="0" err="1"/>
              <a:t>Szjt</a:t>
            </a:r>
            <a:r>
              <a:rPr lang="hu-HU" dirty="0"/>
              <a:t> 36. § (1) *  Nyilvánosan tartott előadások és más hasonló művek részletei, valamint politikai beszédek tájékoztatás céljára - a cél által indokolt terjedelemben - szabadon felhasználhatók. Ilyen felhasználás esetén a forrást - a szerző nevével együtt - fel kell tüntetni, hacsak ez lehetetlennek nem bizonyul. Az említett művek gyűjteményes kiadásához a szerző engedélye szükséges.</a:t>
            </a:r>
          </a:p>
          <a:p>
            <a:endParaRPr lang="hu-HU" dirty="0"/>
          </a:p>
          <a:p>
            <a:pPr algn="just"/>
            <a:r>
              <a:rPr lang="hu-HU" dirty="0"/>
              <a:t>(2) *  Napi eseményekhez kapcsolódó, időszerű gazdasági vagy politikai témákról megjelentetett cikkek vagy e témákról sugárzott művek a sajtóban szabadon többszörözhetők, nyilvánossághoz közvetíthetők - ideértve a nyilvánosság számára történő hozzáférhetővé tételt [26. § (8) </a:t>
            </a:r>
            <a:r>
              <a:rPr lang="hu-HU" dirty="0" err="1"/>
              <a:t>bek</a:t>
            </a:r>
            <a:r>
              <a:rPr lang="hu-HU" dirty="0"/>
              <a:t>.] is -, feltéve, hogy a szerző nem tett az ilyen felhasználást megtiltó nyilatkozatot. Ilyen felhasználás esetén a forrást - a szerző nevével együtt - fel kell tüntetni.</a:t>
            </a:r>
          </a:p>
        </p:txBody>
      </p:sp>
    </p:spTree>
    <p:extLst>
      <p:ext uri="{BB962C8B-B14F-4D97-AF65-F5344CB8AC3E}">
        <p14:creationId xmlns:p14="http://schemas.microsoft.com/office/powerpoint/2010/main" val="22945471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73736548-704D-41CF-9840-CC9B3AA698FE}"/>
              </a:ext>
            </a:extLst>
          </p:cNvPr>
          <p:cNvSpPr>
            <a:spLocks noGrp="1"/>
          </p:cNvSpPr>
          <p:nvPr>
            <p:ph type="title"/>
          </p:nvPr>
        </p:nvSpPr>
        <p:spPr/>
        <p:txBody>
          <a:bodyPr/>
          <a:lstStyle/>
          <a:p>
            <a:pPr algn="ctr"/>
            <a:r>
              <a:rPr lang="hu-HU" dirty="0"/>
              <a:t>I. Blokk – Személyes rész</a:t>
            </a:r>
          </a:p>
        </p:txBody>
      </p:sp>
      <p:sp>
        <p:nvSpPr>
          <p:cNvPr id="3" name="Tartalom helye 2">
            <a:extLst>
              <a:ext uri="{FF2B5EF4-FFF2-40B4-BE49-F238E27FC236}">
                <a16:creationId xmlns:a16="http://schemas.microsoft.com/office/drawing/2014/main" xmlns="" id="{D61FA5B9-F707-4363-A246-0D9166B96B33}"/>
              </a:ext>
            </a:extLst>
          </p:cNvPr>
          <p:cNvSpPr>
            <a:spLocks noGrp="1"/>
          </p:cNvSpPr>
          <p:nvPr>
            <p:ph idx="1"/>
          </p:nvPr>
        </p:nvSpPr>
        <p:spPr/>
        <p:txBody>
          <a:bodyPr/>
          <a:lstStyle/>
          <a:p>
            <a:r>
              <a:rPr lang="hu-HU" dirty="0"/>
              <a:t>Rövid bemutatkozás. </a:t>
            </a:r>
          </a:p>
          <a:p>
            <a:r>
              <a:rPr lang="hu-HU" dirty="0"/>
              <a:t>Egy kis sorsszerűség abban, hogy a MÚOSZ jogi képviselője lehetek, hiszen: </a:t>
            </a:r>
          </a:p>
          <a:p>
            <a:pPr algn="just"/>
            <a:r>
              <a:rPr lang="hu-HU" dirty="0"/>
              <a:t>Apai dédapa: Aranyi Lipót, született Goldman (Miskolc, 1855. szeptember 20.[3] – Budapest, 1945. január) újságíró, lapszerkesztő. Miután Budapestre költözött, a Pesti Naplóba (1892, 1895) és a Fővárosi Lapokba írt cikkeket, tárcákat. A Nemzet (1892–99), a Magyar Újság, a Magyar Nemzet (1899–1903) és 1903-as alapításától Az Újság belső munkatársa, az utóbbi törvényszéki rovatvezetője. Tagja volt a Borsszem Jankó című humoros hetilap szerkesztőségének. </a:t>
            </a:r>
          </a:p>
          <a:p>
            <a:pPr algn="just"/>
            <a:r>
              <a:rPr lang="hu-HU" dirty="0"/>
              <a:t>MÚOSZ gyerekkor: Népközt. útja székház, Tihany, Széplak </a:t>
            </a:r>
            <a:r>
              <a:rPr lang="hu-HU" dirty="0" err="1"/>
              <a:t>Interpress</a:t>
            </a:r>
            <a:r>
              <a:rPr lang="hu-HU" dirty="0"/>
              <a:t> üdülő </a:t>
            </a:r>
          </a:p>
        </p:txBody>
      </p:sp>
    </p:spTree>
    <p:extLst>
      <p:ext uri="{BB962C8B-B14F-4D97-AF65-F5344CB8AC3E}">
        <p14:creationId xmlns:p14="http://schemas.microsoft.com/office/powerpoint/2010/main" val="2060323311"/>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998C834C-DB71-48CC-ABFA-8B3424516E84}"/>
              </a:ext>
            </a:extLst>
          </p:cNvPr>
          <p:cNvSpPr>
            <a:spLocks noGrp="1"/>
          </p:cNvSpPr>
          <p:nvPr>
            <p:ph type="title"/>
          </p:nvPr>
        </p:nvSpPr>
        <p:spPr/>
        <p:txBody>
          <a:bodyPr/>
          <a:lstStyle/>
          <a:p>
            <a:pPr algn="ctr"/>
            <a:r>
              <a:rPr lang="hu-HU" dirty="0"/>
              <a:t>II. Blokk – Jogsegély </a:t>
            </a:r>
          </a:p>
        </p:txBody>
      </p:sp>
      <p:sp>
        <p:nvSpPr>
          <p:cNvPr id="3" name="Tartalom helye 2">
            <a:extLst>
              <a:ext uri="{FF2B5EF4-FFF2-40B4-BE49-F238E27FC236}">
                <a16:creationId xmlns:a16="http://schemas.microsoft.com/office/drawing/2014/main" xmlns="" id="{61876EB9-2556-4DFB-81CD-0B98E688DB06}"/>
              </a:ext>
            </a:extLst>
          </p:cNvPr>
          <p:cNvSpPr>
            <a:spLocks noGrp="1"/>
          </p:cNvSpPr>
          <p:nvPr>
            <p:ph idx="1"/>
          </p:nvPr>
        </p:nvSpPr>
        <p:spPr/>
        <p:txBody>
          <a:bodyPr/>
          <a:lstStyle/>
          <a:p>
            <a:r>
              <a:rPr lang="hu-HU" dirty="0"/>
              <a:t>Jogsegély fogalma, </a:t>
            </a:r>
          </a:p>
          <a:p>
            <a:pPr algn="just"/>
            <a:r>
              <a:rPr lang="hu-HU" dirty="0"/>
              <a:t>Kettős, egyfelől: hatóságok egymás közötti segítségnyújtása, pl. nemzetközi jogsegélyen azok a jogcselekmények értendők, amelyeket valamely állam bírósága vagy más hatósága egy másik állam bírósága vagy más hatósága javára - többnyire ennek megkeresésére - végez.</a:t>
            </a:r>
          </a:p>
          <a:p>
            <a:pPr algn="just"/>
            <a:r>
              <a:rPr lang="hu-HU" dirty="0"/>
              <a:t>Másfelöl – és ez a mai beszélgetés fő tárgya -  Jogászi tanácsadás; egy rászoruló személynek a törvényes jogai érvényesítéséhez nyújtott segítség. A MÚOSZ esetében nem a rászorultság a jogosultság feltétele, hanem a MÚOSZ tagság. </a:t>
            </a:r>
          </a:p>
        </p:txBody>
      </p:sp>
    </p:spTree>
    <p:extLst>
      <p:ext uri="{BB962C8B-B14F-4D97-AF65-F5344CB8AC3E}">
        <p14:creationId xmlns:p14="http://schemas.microsoft.com/office/powerpoint/2010/main" val="107183775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E7EF2239-C593-40ED-93B7-697136EF3DEF}"/>
              </a:ext>
            </a:extLst>
          </p:cNvPr>
          <p:cNvSpPr>
            <a:spLocks noGrp="1"/>
          </p:cNvSpPr>
          <p:nvPr>
            <p:ph type="title"/>
          </p:nvPr>
        </p:nvSpPr>
        <p:spPr/>
        <p:txBody>
          <a:bodyPr/>
          <a:lstStyle/>
          <a:p>
            <a:pPr algn="ctr"/>
            <a:r>
              <a:rPr lang="hu-HU" dirty="0"/>
              <a:t>Jogsegély-ügyvédi tanácsadás-ügyvédi megbízás – elhatárolási kérdések</a:t>
            </a:r>
          </a:p>
        </p:txBody>
      </p:sp>
      <p:sp>
        <p:nvSpPr>
          <p:cNvPr id="3" name="Tartalom helye 2">
            <a:extLst>
              <a:ext uri="{FF2B5EF4-FFF2-40B4-BE49-F238E27FC236}">
                <a16:creationId xmlns:a16="http://schemas.microsoft.com/office/drawing/2014/main" xmlns="" id="{24EB85B5-C2E3-4685-864A-4A224113CC24}"/>
              </a:ext>
            </a:extLst>
          </p:cNvPr>
          <p:cNvSpPr>
            <a:spLocks noGrp="1"/>
          </p:cNvSpPr>
          <p:nvPr>
            <p:ph idx="1"/>
          </p:nvPr>
        </p:nvSpPr>
        <p:spPr/>
        <p:txBody>
          <a:bodyPr/>
          <a:lstStyle/>
          <a:p>
            <a:pPr algn="just"/>
            <a:r>
              <a:rPr lang="hu-HU" dirty="0"/>
              <a:t>Mivel a jelenlegi konstrukcióban a MÚOSZ Jogsegélyt ügyvéd jogállású személy látja el fontos, hogy a három fogalom között a különbözőségeket tisztázzuk, azaz azt, hogy mire is számíthat a jogkereső közönség a MÚOSZ jogsegélytől. </a:t>
            </a:r>
          </a:p>
          <a:p>
            <a:pPr algn="just"/>
            <a:r>
              <a:rPr lang="hu-HU" dirty="0"/>
              <a:t>A jogsegély nem ügyvédi képviselet, azaz nem az ügy ellátására vonatkozik. Lényegében egy olyan ügyvédi jogi tanácsadás ami gyorssegély jelleggel ad rövid és közérthető eligazítást az ügyfélnek. </a:t>
            </a:r>
          </a:p>
        </p:txBody>
      </p:sp>
    </p:spTree>
    <p:extLst>
      <p:ext uri="{BB962C8B-B14F-4D97-AF65-F5344CB8AC3E}">
        <p14:creationId xmlns:p14="http://schemas.microsoft.com/office/powerpoint/2010/main" val="17663686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11AECFB2-8A63-4B58-9613-359D31B2BCDF}"/>
              </a:ext>
            </a:extLst>
          </p:cNvPr>
          <p:cNvSpPr>
            <a:spLocks noGrp="1"/>
          </p:cNvSpPr>
          <p:nvPr>
            <p:ph type="title"/>
          </p:nvPr>
        </p:nvSpPr>
        <p:spPr/>
        <p:txBody>
          <a:bodyPr/>
          <a:lstStyle/>
          <a:p>
            <a:pPr algn="ctr"/>
            <a:r>
              <a:rPr lang="hu-HU" dirty="0"/>
              <a:t>Milyen ügyekben segít a MÚOSZ Jogsegély?</a:t>
            </a:r>
          </a:p>
        </p:txBody>
      </p:sp>
      <p:sp>
        <p:nvSpPr>
          <p:cNvPr id="3" name="Tartalom helye 2">
            <a:extLst>
              <a:ext uri="{FF2B5EF4-FFF2-40B4-BE49-F238E27FC236}">
                <a16:creationId xmlns:a16="http://schemas.microsoft.com/office/drawing/2014/main" xmlns="" id="{9B61EDC3-CC8B-4C6A-B02A-7490F94A08B5}"/>
              </a:ext>
            </a:extLst>
          </p:cNvPr>
          <p:cNvSpPr>
            <a:spLocks noGrp="1"/>
          </p:cNvSpPr>
          <p:nvPr>
            <p:ph idx="1"/>
          </p:nvPr>
        </p:nvSpPr>
        <p:spPr/>
        <p:txBody>
          <a:bodyPr/>
          <a:lstStyle/>
          <a:p>
            <a:r>
              <a:rPr lang="hu-HU" dirty="0"/>
              <a:t>A meghívóban is röviden említett sajtó- és médiajogon, ehhez kapcsolódó polgári jogi területen túlmenően: </a:t>
            </a:r>
          </a:p>
          <a:p>
            <a:r>
              <a:rPr lang="hu-HU" dirty="0"/>
              <a:t>Klasszikus polgári jog,</a:t>
            </a:r>
          </a:p>
          <a:p>
            <a:r>
              <a:rPr lang="hu-HU" dirty="0"/>
              <a:t>Családjog, </a:t>
            </a:r>
          </a:p>
          <a:p>
            <a:r>
              <a:rPr lang="hu-HU" dirty="0"/>
              <a:t>Öröklési jog, </a:t>
            </a:r>
          </a:p>
          <a:p>
            <a:r>
              <a:rPr lang="hu-HU" dirty="0"/>
              <a:t>Cégjog, </a:t>
            </a:r>
          </a:p>
          <a:p>
            <a:r>
              <a:rPr lang="hu-HU" dirty="0"/>
              <a:t>Ingatlanjog, </a:t>
            </a:r>
          </a:p>
          <a:p>
            <a:r>
              <a:rPr lang="hu-HU" dirty="0"/>
              <a:t>Civil szervezetek. </a:t>
            </a:r>
          </a:p>
        </p:txBody>
      </p:sp>
    </p:spTree>
    <p:extLst>
      <p:ext uri="{BB962C8B-B14F-4D97-AF65-F5344CB8AC3E}">
        <p14:creationId xmlns:p14="http://schemas.microsoft.com/office/powerpoint/2010/main" val="286407467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E28AD759-BC3B-426A-915A-7136A462CF5C}"/>
              </a:ext>
            </a:extLst>
          </p:cNvPr>
          <p:cNvSpPr>
            <a:spLocks noGrp="1"/>
          </p:cNvSpPr>
          <p:nvPr>
            <p:ph type="title"/>
          </p:nvPr>
        </p:nvSpPr>
        <p:spPr/>
        <p:txBody>
          <a:bodyPr/>
          <a:lstStyle/>
          <a:p>
            <a:pPr algn="ctr"/>
            <a:r>
              <a:rPr lang="hu-HU" dirty="0"/>
              <a:t>Melyek azok a kérdések, melyekre a jogsegélynek ki kell terjednie? </a:t>
            </a:r>
          </a:p>
        </p:txBody>
      </p:sp>
      <p:sp>
        <p:nvSpPr>
          <p:cNvPr id="3" name="Tartalom helye 2">
            <a:extLst>
              <a:ext uri="{FF2B5EF4-FFF2-40B4-BE49-F238E27FC236}">
                <a16:creationId xmlns:a16="http://schemas.microsoft.com/office/drawing/2014/main" xmlns="" id="{54E31C9A-6628-4AF1-857A-AC2C81CB2076}"/>
              </a:ext>
            </a:extLst>
          </p:cNvPr>
          <p:cNvSpPr>
            <a:spLocks noGrp="1"/>
          </p:cNvSpPr>
          <p:nvPr>
            <p:ph idx="1"/>
          </p:nvPr>
        </p:nvSpPr>
        <p:spPr/>
        <p:txBody>
          <a:bodyPr/>
          <a:lstStyle/>
          <a:p>
            <a:r>
              <a:rPr lang="hu-HU" dirty="0"/>
              <a:t>Van e eljárásindítási kényszer az ügyfél oldalán? </a:t>
            </a:r>
          </a:p>
          <a:p>
            <a:r>
              <a:rPr lang="hu-HU" dirty="0"/>
              <a:t>Ha igen, ennek van-e határideje? Hol kell kezdeményezni? </a:t>
            </a:r>
          </a:p>
          <a:p>
            <a:r>
              <a:rPr lang="hu-HU" dirty="0"/>
              <a:t>Ha eljárás már folyik, akkor mi a következő teendője az ügyfélnek? Határideje? </a:t>
            </a:r>
          </a:p>
          <a:p>
            <a:r>
              <a:rPr lang="hu-HU" dirty="0"/>
              <a:t>Van-e ügyvédkényszer az eljárásban? </a:t>
            </a:r>
          </a:p>
          <a:p>
            <a:r>
              <a:rPr lang="hu-HU" dirty="0"/>
              <a:t>Ha nincs javallott-e jogi képviselő igénybevétele? </a:t>
            </a:r>
          </a:p>
          <a:p>
            <a:r>
              <a:rPr lang="hu-HU" dirty="0"/>
              <a:t>Jogi képviselő-ajánlás dilemmái</a:t>
            </a:r>
          </a:p>
          <a:p>
            <a:r>
              <a:rPr lang="hu-HU" dirty="0"/>
              <a:t>A jogsegély legyen közérthető a jogkereső közönség számára.</a:t>
            </a:r>
          </a:p>
        </p:txBody>
      </p:sp>
    </p:spTree>
    <p:extLst>
      <p:ext uri="{BB962C8B-B14F-4D97-AF65-F5344CB8AC3E}">
        <p14:creationId xmlns:p14="http://schemas.microsoft.com/office/powerpoint/2010/main" val="36668026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BA59530E-1222-482A-8D85-837FC339E363}"/>
              </a:ext>
            </a:extLst>
          </p:cNvPr>
          <p:cNvSpPr>
            <a:spLocks noGrp="1"/>
          </p:cNvSpPr>
          <p:nvPr>
            <p:ph type="title"/>
          </p:nvPr>
        </p:nvSpPr>
        <p:spPr/>
        <p:txBody>
          <a:bodyPr/>
          <a:lstStyle/>
          <a:p>
            <a:r>
              <a:rPr lang="hu-HU" dirty="0"/>
              <a:t>Hogyan lehet igénybe venni a MÚOSZ Jogsegélyt</a:t>
            </a:r>
          </a:p>
        </p:txBody>
      </p:sp>
      <p:sp>
        <p:nvSpPr>
          <p:cNvPr id="3" name="Tartalom helye 2">
            <a:extLst>
              <a:ext uri="{FF2B5EF4-FFF2-40B4-BE49-F238E27FC236}">
                <a16:creationId xmlns:a16="http://schemas.microsoft.com/office/drawing/2014/main" xmlns="" id="{CB90C11F-FC3E-4ADE-8315-69559711AD5E}"/>
              </a:ext>
            </a:extLst>
          </p:cNvPr>
          <p:cNvSpPr>
            <a:spLocks noGrp="1"/>
          </p:cNvSpPr>
          <p:nvPr>
            <p:ph idx="1"/>
          </p:nvPr>
        </p:nvSpPr>
        <p:spPr/>
        <p:txBody>
          <a:bodyPr/>
          <a:lstStyle/>
          <a:p>
            <a:r>
              <a:rPr lang="hu-HU" dirty="0"/>
              <a:t>Főszabály: elektronikus levél a </a:t>
            </a:r>
            <a:r>
              <a:rPr lang="hu-HU" dirty="0">
                <a:hlinkClick r:id="rId2"/>
              </a:rPr>
              <a:t>jog@muosz.hu-</a:t>
            </a:r>
            <a:r>
              <a:rPr lang="hu-HU" dirty="0" err="1">
                <a:hlinkClick r:id="rId2"/>
              </a:rPr>
              <a:t>ra</a:t>
            </a:r>
            <a:r>
              <a:rPr lang="hu-HU" dirty="0"/>
              <a:t>. </a:t>
            </a:r>
          </a:p>
          <a:p>
            <a:r>
              <a:rPr lang="hu-HU" dirty="0"/>
              <a:t>Igyekszem 48-72 órán belül válaszolni. </a:t>
            </a:r>
          </a:p>
          <a:p>
            <a:r>
              <a:rPr lang="hu-HU" dirty="0"/>
              <a:t>Telefonon +36209806771. </a:t>
            </a:r>
          </a:p>
        </p:txBody>
      </p:sp>
    </p:spTree>
    <p:extLst>
      <p:ext uri="{BB962C8B-B14F-4D97-AF65-F5344CB8AC3E}">
        <p14:creationId xmlns:p14="http://schemas.microsoft.com/office/powerpoint/2010/main" val="1667353302"/>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D870C831-2D3A-4135-ABF8-3945431DFF85}"/>
              </a:ext>
            </a:extLst>
          </p:cNvPr>
          <p:cNvSpPr>
            <a:spLocks noGrp="1"/>
          </p:cNvSpPr>
          <p:nvPr>
            <p:ph type="title"/>
          </p:nvPr>
        </p:nvSpPr>
        <p:spPr/>
        <p:txBody>
          <a:bodyPr/>
          <a:lstStyle/>
          <a:p>
            <a:pPr algn="ctr"/>
            <a:r>
              <a:rPr lang="hu-HU" dirty="0"/>
              <a:t>III. Blokk – Sajtójog (dióhéjban) </a:t>
            </a:r>
          </a:p>
        </p:txBody>
      </p:sp>
      <p:sp>
        <p:nvSpPr>
          <p:cNvPr id="3" name="Tartalom helye 2">
            <a:extLst>
              <a:ext uri="{FF2B5EF4-FFF2-40B4-BE49-F238E27FC236}">
                <a16:creationId xmlns:a16="http://schemas.microsoft.com/office/drawing/2014/main" xmlns="" id="{C6C71BE5-6D5B-4452-8912-C85BB8D91960}"/>
              </a:ext>
            </a:extLst>
          </p:cNvPr>
          <p:cNvSpPr>
            <a:spLocks noGrp="1"/>
          </p:cNvSpPr>
          <p:nvPr>
            <p:ph idx="1"/>
          </p:nvPr>
        </p:nvSpPr>
        <p:spPr/>
        <p:txBody>
          <a:bodyPr>
            <a:normAutofit lnSpcReduction="10000"/>
          </a:bodyPr>
          <a:lstStyle/>
          <a:p>
            <a:pPr algn="just"/>
            <a:r>
              <a:rPr lang="hu-HU" dirty="0"/>
              <a:t>Így nem sokkal március 15-e után nem is lehet más az indítás, mint a 1948-as Tizenkét pont, melyben talán nem véletlenül az első: </a:t>
            </a:r>
          </a:p>
          <a:p>
            <a:r>
              <a:rPr lang="hu-HU" dirty="0"/>
              <a:t>Mit </a:t>
            </a:r>
            <a:r>
              <a:rPr lang="hu-HU" dirty="0" err="1"/>
              <a:t>kiván</a:t>
            </a:r>
            <a:r>
              <a:rPr lang="hu-HU" dirty="0"/>
              <a:t> a magyar nemzet.</a:t>
            </a:r>
          </a:p>
          <a:p>
            <a:r>
              <a:rPr lang="hu-HU" dirty="0"/>
              <a:t>Legyen béke, szabadság és egyetértés.</a:t>
            </a:r>
          </a:p>
          <a:p>
            <a:r>
              <a:rPr lang="hu-HU" dirty="0" err="1"/>
              <a:t>Kivánjuk</a:t>
            </a:r>
            <a:r>
              <a:rPr lang="hu-HU" dirty="0"/>
              <a:t> a’ sajtó szabadságát, </a:t>
            </a:r>
            <a:r>
              <a:rPr lang="hu-HU" dirty="0" err="1"/>
              <a:t>censura</a:t>
            </a:r>
            <a:r>
              <a:rPr lang="hu-HU" dirty="0"/>
              <a:t> eltörlését.</a:t>
            </a:r>
          </a:p>
          <a:p>
            <a:pPr algn="just"/>
            <a:r>
              <a:rPr lang="hu-HU" dirty="0"/>
              <a:t>1989. március 15-én Budapesten, a Szabadság téren, Cserhalmi György színművész a Magyar Televízió székházának lépcsőjén felolvasta a március 15-i békés ellenzéki tüntetés szervezői által közösen megfogalmazott 12 pontot.</a:t>
            </a:r>
          </a:p>
          <a:p>
            <a:pPr algn="just"/>
            <a:r>
              <a:rPr lang="hu-HU" dirty="0"/>
              <a:t>3. Szólás-, sajtó-, lelkiismereti és oktatási szabadságot. Számolják föl a hírközlés állami monopóliumát. Oszlassák föl az Állami Egyházügyi Hivatalt.</a:t>
            </a:r>
          </a:p>
          <a:p>
            <a:pPr marL="0" indent="0">
              <a:buNone/>
            </a:pPr>
            <a:endParaRPr lang="hu-HU" dirty="0"/>
          </a:p>
        </p:txBody>
      </p:sp>
    </p:spTree>
    <p:extLst>
      <p:ext uri="{BB962C8B-B14F-4D97-AF65-F5344CB8AC3E}">
        <p14:creationId xmlns:p14="http://schemas.microsoft.com/office/powerpoint/2010/main" val="1817209574"/>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xmlns="" id="{A6B3396B-0EB7-4F79-8090-969D72FCD361}"/>
              </a:ext>
            </a:extLst>
          </p:cNvPr>
          <p:cNvSpPr>
            <a:spLocks noGrp="1"/>
          </p:cNvSpPr>
          <p:nvPr>
            <p:ph type="title"/>
          </p:nvPr>
        </p:nvSpPr>
        <p:spPr/>
        <p:txBody>
          <a:bodyPr/>
          <a:lstStyle/>
          <a:p>
            <a:pPr algn="ctr"/>
            <a:r>
              <a:rPr lang="hu-HU" dirty="0"/>
              <a:t>Alaptörvény</a:t>
            </a:r>
          </a:p>
        </p:txBody>
      </p:sp>
      <p:sp>
        <p:nvSpPr>
          <p:cNvPr id="3" name="Tartalom helye 2">
            <a:extLst>
              <a:ext uri="{FF2B5EF4-FFF2-40B4-BE49-F238E27FC236}">
                <a16:creationId xmlns:a16="http://schemas.microsoft.com/office/drawing/2014/main" xmlns="" id="{DE33F1F4-EBB1-4A57-A0F2-CB35937B7D1E}"/>
              </a:ext>
            </a:extLst>
          </p:cNvPr>
          <p:cNvSpPr>
            <a:spLocks noGrp="1"/>
          </p:cNvSpPr>
          <p:nvPr>
            <p:ph idx="1"/>
          </p:nvPr>
        </p:nvSpPr>
        <p:spPr/>
        <p:txBody>
          <a:bodyPr/>
          <a:lstStyle/>
          <a:p>
            <a:pPr algn="just"/>
            <a:r>
              <a:rPr lang="hu-HU" dirty="0"/>
              <a:t>Magyarország elismeri és védi a sajtó szabadságát és sokszínűségét, biztosítja a demokratikus közvélemény kialakulásához szükséges szabad tájékoztatás feltételeit.</a:t>
            </a:r>
          </a:p>
          <a:p>
            <a:pPr algn="just"/>
            <a:r>
              <a:rPr lang="hu-HU" dirty="0"/>
              <a:t> A sajtószabadságra, valamint a médiaszolgáltatások, a sajtótermékek és a hírközlési piac felügyeletét ellátó szervre vonatkozó részletes szabályokat sarkalatos törvény határozza meg.</a:t>
            </a:r>
          </a:p>
          <a:p>
            <a:endParaRPr lang="hu-HU" dirty="0"/>
          </a:p>
        </p:txBody>
      </p:sp>
    </p:spTree>
    <p:extLst>
      <p:ext uri="{BB962C8B-B14F-4D97-AF65-F5344CB8AC3E}">
        <p14:creationId xmlns:p14="http://schemas.microsoft.com/office/powerpoint/2010/main" val="14886949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theme/theme1.xml><?xml version="1.0" encoding="utf-8"?>
<a:theme xmlns:a="http://schemas.openxmlformats.org/drawingml/2006/main" name="Körülvágás">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TM10001105[[fn=Körülvágás]]</Template>
  <TotalTime>114</TotalTime>
  <Words>1593</Words>
  <Application>Microsoft Office PowerPoint</Application>
  <PresentationFormat>Egyéni</PresentationFormat>
  <Paragraphs>91</Paragraphs>
  <Slides>19</Slides>
  <Notes>0</Notes>
  <HiddenSlides>0</HiddenSlides>
  <MMClips>0</MMClips>
  <ScaleCrop>false</ScaleCrop>
  <HeadingPairs>
    <vt:vector size="4" baseType="variant">
      <vt:variant>
        <vt:lpstr>Téma</vt:lpstr>
      </vt:variant>
      <vt:variant>
        <vt:i4>1</vt:i4>
      </vt:variant>
      <vt:variant>
        <vt:lpstr>Diacímek</vt:lpstr>
      </vt:variant>
      <vt:variant>
        <vt:i4>19</vt:i4>
      </vt:variant>
    </vt:vector>
  </HeadingPairs>
  <TitlesOfParts>
    <vt:vector size="20" baseType="lpstr">
      <vt:lpstr>Körülvágás</vt:lpstr>
      <vt:lpstr>JOG, SEGÉLY – JOGSEGÉLY</vt:lpstr>
      <vt:lpstr>I. Blokk – Személyes rész</vt:lpstr>
      <vt:lpstr>II. Blokk – Jogsegély </vt:lpstr>
      <vt:lpstr>Jogsegély-ügyvédi tanácsadás-ügyvédi megbízás – elhatárolási kérdések</vt:lpstr>
      <vt:lpstr>Milyen ügyekben segít a MÚOSZ Jogsegély?</vt:lpstr>
      <vt:lpstr>Melyek azok a kérdések, melyekre a jogsegélynek ki kell terjednie? </vt:lpstr>
      <vt:lpstr>Hogyan lehet igénybe venni a MÚOSZ Jogsegélyt</vt:lpstr>
      <vt:lpstr>III. Blokk – Sajtójog (dióhéjban) </vt:lpstr>
      <vt:lpstr>Alaptörvény</vt:lpstr>
      <vt:lpstr>Sajtó – és véleményszabadság korlátai Alkotmányos </vt:lpstr>
      <vt:lpstr>Polgári jogi</vt:lpstr>
      <vt:lpstr>Közszereplők speciális szabály</vt:lpstr>
      <vt:lpstr>Büntetőjogi szankciók – ultima ratio elv</vt:lpstr>
      <vt:lpstr>Speciális polgári jogi jogorvoslat a sajtó-helyreigazítás</vt:lpstr>
      <vt:lpstr>Ennek speciális peres vonatkozása </vt:lpstr>
      <vt:lpstr>Új jelenség a sajtójogban: klikkvadászat</vt:lpstr>
      <vt:lpstr>Beérkezett kérdés</vt:lpstr>
      <vt:lpstr>IV. Blokk – Szerzői jog </vt:lpstr>
      <vt:lpstr>– szerzői jog újságírói vetületek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JOG, SEGÉLY – JOGSEGÉLY</dc:title>
  <dc:creator>Márton Rosta</dc:creator>
  <cp:lastModifiedBy>Takacs Antal</cp:lastModifiedBy>
  <cp:revision>14</cp:revision>
  <dcterms:created xsi:type="dcterms:W3CDTF">2022-03-13T19:24:36Z</dcterms:created>
  <dcterms:modified xsi:type="dcterms:W3CDTF">2022-09-26T10:01:59Z</dcterms:modified>
</cp:coreProperties>
</file>